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2" r:id="rId2"/>
  </p:sldMasterIdLst>
  <p:notesMasterIdLst>
    <p:notesMasterId r:id="rId30"/>
  </p:notesMasterIdLst>
  <p:sldIdLst>
    <p:sldId id="256" r:id="rId3"/>
    <p:sldId id="298" r:id="rId4"/>
    <p:sldId id="316" r:id="rId5"/>
    <p:sldId id="288" r:id="rId6"/>
    <p:sldId id="260" r:id="rId7"/>
    <p:sldId id="278" r:id="rId8"/>
    <p:sldId id="291" r:id="rId9"/>
    <p:sldId id="292" r:id="rId10"/>
    <p:sldId id="290" r:id="rId11"/>
    <p:sldId id="289" r:id="rId12"/>
    <p:sldId id="279" r:id="rId13"/>
    <p:sldId id="293" r:id="rId14"/>
    <p:sldId id="294" r:id="rId15"/>
    <p:sldId id="280" r:id="rId16"/>
    <p:sldId id="295" r:id="rId17"/>
    <p:sldId id="281" r:id="rId18"/>
    <p:sldId id="296" r:id="rId19"/>
    <p:sldId id="282" r:id="rId20"/>
    <p:sldId id="297" r:id="rId21"/>
    <p:sldId id="283" r:id="rId22"/>
    <p:sldId id="326" r:id="rId23"/>
    <p:sldId id="327" r:id="rId24"/>
    <p:sldId id="328" r:id="rId25"/>
    <p:sldId id="329" r:id="rId26"/>
    <p:sldId id="330" r:id="rId27"/>
    <p:sldId id="331" r:id="rId28"/>
    <p:sldId id="33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6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84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1823EE1-C4C6-46BD-A158-309CFF1DE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33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221CF9-30DA-48B8-A456-42DB27ED408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063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6DE79-AEB3-40EA-8812-E788A83DDDA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3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612D0-0B4B-46DD-AA33-7464AF84B95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241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FA7A8-9B11-41F2-9F63-8405920E6DA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020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D13E8-1836-42D8-972F-47E831A1F66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386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842BE-3FB8-45E0-967F-42E327D0F5B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78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ED796-7360-4565-A08D-A60507D5C41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439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AB683-A841-4232-8FD5-BE5E45AD458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177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9CA65-E789-46F5-91FA-837C2E9F90F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483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AE64A-D1C0-4C06-B357-6261E850C5F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427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75C6D-D0EA-4DE6-8F3F-2152BFB71EF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302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E7615-437D-4A72-848E-3D411F7C6EF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942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EB223-45EC-4737-A331-10C5DB3FDD4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74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365E4-84BF-40F0-844E-57410FF7553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923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BCE20-017B-4E06-BE75-208E70BD1D1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365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92310F-10FB-4E0D-AEBA-0D4B0C509ADF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141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6DC581-DC0B-4261-8002-50FD32BF005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154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99BE3A-5E9A-4C11-920D-11155E440E2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330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D6CE0-DB10-44BC-A0D7-14BC7CDED08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6878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1B4CF-6242-4236-89AA-BA1D59E597B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51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5B296-22C8-4425-A48B-1067EA3DCFA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63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9DF9D-8A89-45B3-B991-4F2F8994B26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599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64E26-9A48-4436-A82E-C03758D98D0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83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60844-761E-4089-81EC-8939E0A189D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10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C5FF5-9841-43A8-B38F-7A0E891C0DB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122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8DFFF9-8224-4E70-B8BD-16DAA3D1A4F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742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B7900-4F9B-43E6-8D83-8805265C5CE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702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8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4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0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D11D6-08D6-4989-A97F-2B6CE0D27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69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B6C0F-433F-4057-91A3-4489246A1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48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4348D-A38D-4176-B2B5-056E6CF2D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48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C899B-0291-4680-AC1C-760394F01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423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2FE8C-AA9C-4A45-BD06-EEDAB87C9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04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5D44E-E3A1-4D23-8FC0-A73F98F5D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33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0F97F-9B80-4979-AB34-C8D507FD4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78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3F84B-C62D-4352-8E0A-9A93ABC300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7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30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726BB-66C6-43AC-9602-B7C6CB733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885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4B4FD-D4C9-4644-8104-51945A2434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621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9263C-D631-47C2-8643-C5BA86280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01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8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4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24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76213" indent="-176213" algn="l" rtl="0" fontAlgn="base">
        <a:spcBef>
          <a:spcPct val="20000"/>
        </a:spcBef>
        <a:spcAft>
          <a:spcPct val="0"/>
        </a:spcAft>
        <a:buChar char="•"/>
        <a:defRPr sz="4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166688" algn="l" rtl="0" fontAlgn="base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Ø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735013" indent="-163513" algn="l" rtl="0" fontAlgn="base">
        <a:spcBef>
          <a:spcPct val="20000"/>
        </a:spcBef>
        <a:spcAft>
          <a:spcPct val="0"/>
        </a:spcAft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3pPr>
      <a:lvl4pPr marL="1025525" indent="-176213" algn="l" rtl="0" fontAlgn="base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ü"/>
        <a:defRPr sz="3600" kern="1200">
          <a:solidFill>
            <a:schemeClr val="bg1"/>
          </a:solidFill>
          <a:latin typeface="+mn-lt"/>
          <a:ea typeface="+mn-ea"/>
          <a:cs typeface="+mn-cs"/>
        </a:defRPr>
      </a:lvl4pPr>
      <a:lvl5pPr marL="1254125" indent="-114300" algn="l" rtl="0" fontAlgn="base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3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0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7564B0-5377-4E9C-86B2-6588535C25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Importance Remembering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Taking time to remember is part of worship &amp; a reminder of God’s providential hand in history &amp; future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Memorials in Scripture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Rainbow established as the sign of God’s covenant to never destroy the earth again by flood (Gen. 9)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Passover established as a yearly reminder of God’s hand in the Exodus (Exodus 12-13)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12 stones set up as a memorial to God enabling them to cross  the Jordan on dry ground (Joshua 3-4)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Memorials in Scripture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book of Esther records the origin of the Feast of Purim - a yearly reminder of God’s mercy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Graves and monuments were reminders of those who had died and their importance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Memorials in Scripture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Psalms and books were written as reminders and memorials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Communion is a ceremony of memorial of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Jesus’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death and promise of return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 (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1 Corinthians 11)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Reasons to Remember &amp; Honor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Nationally - to remember &amp; honor those who have died &amp; encourage diligence to maintain our freedoms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To remember &amp; honor the origin of our nation in the men who fought against England’s oppression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To remember &amp; honor our ancestors and relatives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Reasons to Remember &amp; Honor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6019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To remember &amp; honor men of integrity who fulfilled the responsibilities placed upon them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To remember &amp; honor those who have sought to provide or protect freedom of foreign peoples</a:t>
            </a:r>
          </a:p>
          <a:p>
            <a:pPr>
              <a:lnSpc>
                <a:spcPct val="9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To remember those who died in battle as well as the 45% that died from other causes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Reasons to Remember &amp; Honor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To remember those that died trying to protect their buddies and other men in their unit</a:t>
            </a:r>
          </a:p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John 15:13 - </a:t>
            </a:r>
            <a:r>
              <a:rPr lang="en-US" altLang="en-US" sz="4400" b="1" i="1">
                <a:solidFill>
                  <a:srgbClr val="FFFFFF"/>
                </a:solidFill>
                <a:latin typeface="Arial Narrow" panose="020B0606020202030204" pitchFamily="34" charset="0"/>
              </a:rPr>
              <a:t>" Greater love has no one than this, that one lay down his life for his friends.”</a:t>
            </a: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Jesus’ statement is a tautology, a proverbial statement of self evident truth.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Reasons to Remember &amp; Honor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response toward someone who has made sacrifice on your behalf is extreme gratitude</a:t>
            </a:r>
          </a:p>
          <a:p>
            <a:pPr>
              <a:lnSpc>
                <a:spcPct val="80000"/>
              </a:lnSpc>
            </a:pPr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We remember &amp; honor those who have died and with gratefulness acknowledge the benefits they gave 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Greatest Love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John 15:14-17 – </a:t>
            </a:r>
          </a:p>
          <a:p>
            <a:pPr marL="620713" lvl="1" indent="-330200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A wondrous statement that Jesus, the son of God, would say this to mere humans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Romans 5:7 - 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Romans 5:8 - The greatest love ever demonstrated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Greatest Love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14400"/>
            <a:ext cx="9144000" cy="5943600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Sin is missing the mark of God’s perfect will - it is also hatred against God and His just commands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Jesus fulfilled the law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&amp; paid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the price of sin by His own death on the cross</a:t>
            </a: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Man cannot escape God’s condemnation by any effort of His own - Rom. 6:23; Isa. 64:6; Heb. 10:4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Greatest Love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8200"/>
            <a:ext cx="9144000" cy="5715000"/>
          </a:xfrm>
          <a:noFill/>
          <a:ln/>
        </p:spPr>
        <p:txBody>
          <a:bodyPr/>
          <a:lstStyle/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Forgiveness &amp; reconciliation with God is offered to all that will believe in the Lord Jesus Christ 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He who has the Son has eternal life; those that do not believe remain condemned (John 3:16-21)</a:t>
            </a:r>
          </a:p>
          <a:p>
            <a:r>
              <a:rPr lang="en-US" altLang="en-US" b="1">
                <a:solidFill>
                  <a:srgbClr val="FFFFFF"/>
                </a:solidFill>
                <a:latin typeface="Arial Narrow" panose="020B0606020202030204" pitchFamily="34" charset="0"/>
              </a:rPr>
              <a:t>We honor all those who have died on our behalf, but especially the Lord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ps_64k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248400"/>
            <a:ext cx="487363" cy="528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" y="76200"/>
            <a:ext cx="9122013" cy="60100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1371600" y="0"/>
            <a:ext cx="6400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400" b="1" i="1" u="sng">
                <a:solidFill>
                  <a:srgbClr val="FFFF99"/>
                </a:solidFill>
                <a:latin typeface="Arial Narrow" panose="020B0606020202030204" pitchFamily="34" charset="0"/>
              </a:rPr>
              <a:t>God Bless America</a:t>
            </a:r>
            <a:endParaRPr lang="en-US" altLang="en-US" sz="2800" b="1" i="1" u="sng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God bless America,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Land that I love,</a:t>
            </a: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762000" y="621665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>
                <a:latin typeface="Tahoma" panose="020B0604030504040204" pitchFamily="34" charset="0"/>
              </a:rPr>
              <a:t>Composer © Copyright Info </a:t>
            </a:r>
          </a:p>
          <a:p>
            <a:pPr algn="ctr" eaLnBrk="0" hangingPunct="0"/>
            <a:r>
              <a:rPr lang="en-US" altLang="en-US">
                <a:latin typeface="Tahoma" panose="020B0604030504040204" pitchFamily="34" charset="0"/>
              </a:rPr>
              <a:t>ARR UBP – CCLI License No. 378119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 flipH="1">
            <a:off x="0" y="304800"/>
            <a:ext cx="91440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Stand beside her and guide her</a:t>
            </a:r>
          </a:p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Thru the night with a light from above;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 flipH="1">
            <a:off x="0" y="304800"/>
            <a:ext cx="91440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From the mountains, </a:t>
            </a:r>
          </a:p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to the prairies,</a:t>
            </a:r>
          </a:p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To the oceans white with foam,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 flipH="1">
            <a:off x="0" y="304800"/>
            <a:ext cx="89154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God bless America,</a:t>
            </a:r>
          </a:p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My home, sweet home.</a:t>
            </a:r>
          </a:p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God bless America,</a:t>
            </a:r>
          </a:p>
          <a:p>
            <a:pPr algn="ctr"/>
            <a:r>
              <a:rPr lang="en-US" altLang="en-US" sz="5400" b="1">
                <a:solidFill>
                  <a:schemeClr val="bg1"/>
                </a:solidFill>
                <a:latin typeface="Arial Narrow" panose="020B0606020202030204" pitchFamily="34" charset="0"/>
              </a:rPr>
              <a:t>My home, sweet home.</a:t>
            </a:r>
          </a:p>
          <a:p>
            <a:pPr algn="ctr"/>
            <a:endParaRPr lang="en-US" altLang="en-US" sz="54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7" y="76200"/>
            <a:ext cx="9122013" cy="60100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33388" y="1838325"/>
            <a:ext cx="8240712" cy="2468563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sz="7200" b="1">
                <a:solidFill>
                  <a:srgbClr val="A0D0FF"/>
                </a:solidFill>
                <a:latin typeface="Manuscript" pitchFamily="18" charset="0"/>
              </a:rPr>
              <a:t>Grace Bible Church</a:t>
            </a:r>
            <a: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  <a:t/>
            </a:r>
            <a:br>
              <a:rPr lang="en-US" altLang="en-US" sz="7200" b="1" i="0">
                <a:solidFill>
                  <a:srgbClr val="A0D0FF"/>
                </a:solidFill>
                <a:latin typeface="Manuscript" pitchFamily="18" charset="0"/>
              </a:rPr>
            </a:br>
            <a:r>
              <a:rPr lang="en-US" altLang="en-US" sz="5400" b="1" i="0">
                <a:solidFill>
                  <a:srgbClr val="A0D0FF"/>
                </a:solidFill>
                <a:latin typeface="Manuscript" pitchFamily="18" charset="0"/>
              </a:rPr>
              <a:t> </a:t>
            </a: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Glorifying God by Making Disciples </a:t>
            </a:r>
            <a:b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</a:br>
            <a:r>
              <a:rPr lang="en-US" altLang="en-US" sz="3600" b="1">
                <a:solidFill>
                  <a:srgbClr val="FFFF90"/>
                </a:solidFill>
                <a:latin typeface="Manuscript" pitchFamily="18" charset="0"/>
              </a:rPr>
              <a:t>of Jesus Christ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No Greater Love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Selected Scriptures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National observance dates to 1868 and G.A.R. General Logan’s designation of May 30 to decorate graves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There are conflicting claims to the location and date of the first observance of a Memorial Day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30163"/>
            <a:ext cx="9144000" cy="1279526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No Greater Love</a:t>
            </a:r>
            <a: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  <a:t/>
            </a:r>
            <a:br>
              <a:rPr lang="en-US" altLang="en-US" b="1" i="0" u="sng">
                <a:solidFill>
                  <a:srgbClr val="A0D0FF"/>
                </a:solidFill>
                <a:latin typeface="Arial Narrow" panose="020B0606020202030204" pitchFamily="34" charset="0"/>
              </a:rPr>
            </a:br>
            <a:r>
              <a:rPr lang="en-US" altLang="en-US" sz="4000" b="1">
                <a:solidFill>
                  <a:srgbClr val="FFFF99"/>
                </a:solidFill>
                <a:latin typeface="Arial Narrow" panose="020B0606020202030204" pitchFamily="34" charset="0"/>
              </a:rPr>
              <a:t>Selected Scriptures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5486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Federal government declared Waterloo, NY, May 5, 1865 as the birthplace -  </a:t>
            </a:r>
          </a:p>
          <a:p>
            <a:pPr lvl="1"/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 but truth belongs to God</a:t>
            </a:r>
          </a:p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The purpose of Memorial Day has expanded over the years to include all wars, emergency service personnel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Importance Remembering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9144000" cy="5867400"/>
          </a:xfrm>
          <a:noFill/>
          <a:ln/>
        </p:spPr>
        <p:txBody>
          <a:bodyPr/>
          <a:lstStyle/>
          <a:p>
            <a:r>
              <a:rPr lang="en-US" altLang="en-US" sz="4400" b="1">
                <a:solidFill>
                  <a:srgbClr val="FFFFFF"/>
                </a:solidFill>
                <a:latin typeface="Arial Narrow" panose="020B0606020202030204" pitchFamily="34" charset="0"/>
              </a:rPr>
              <a:t>It is up to each generation to teach the next generation its history or it will lose its future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Jesse Harris O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553200" cy="57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 descr="Jesse Harris 1942-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9" t="6624" r="10152"/>
          <a:stretch>
            <a:fillRect/>
          </a:stretch>
        </p:blipFill>
        <p:spPr bwMode="auto">
          <a:xfrm>
            <a:off x="153988" y="2438400"/>
            <a:ext cx="2016125" cy="406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Benjamin Lewis Har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14763" cy="517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Jay 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457200"/>
            <a:ext cx="39941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69925"/>
          </a:xfrm>
          <a:noFill/>
          <a:ln/>
        </p:spPr>
        <p:txBody>
          <a:bodyPr lIns="0" tIns="0" rIns="0" bIns="0">
            <a:spAutoFit/>
          </a:bodyPr>
          <a:lstStyle/>
          <a:p>
            <a:pPr defTabSz="381000"/>
            <a:r>
              <a:rPr lang="en-US" altLang="en-US" b="1" u="sng">
                <a:solidFill>
                  <a:srgbClr val="A0D0FF"/>
                </a:solidFill>
                <a:latin typeface="Arial Narrow" panose="020B0606020202030204" pitchFamily="34" charset="0"/>
              </a:rPr>
              <a:t>The Importance Remembering</a:t>
            </a:r>
            <a:endParaRPr lang="en-US" altLang="en-US" sz="4000" b="1">
              <a:solidFill>
                <a:srgbClr val="FFFF99"/>
              </a:solidFill>
              <a:latin typeface="Arial Narrow" panose="020B0606020202030204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69925"/>
            <a:ext cx="9144000" cy="6188075"/>
          </a:xfrm>
          <a:noFill/>
          <a:ln/>
        </p:spPr>
        <p:txBody>
          <a:bodyPr/>
          <a:lstStyle/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We all share in the heritage of:</a:t>
            </a:r>
          </a:p>
          <a:p>
            <a:pPr lvl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667,000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+ who died in battle </a:t>
            </a:r>
          </a:p>
          <a:p>
            <a:pPr lvl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674,000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+ who died of other causes</a:t>
            </a:r>
          </a:p>
          <a:p>
            <a:pPr lvl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1,500,000 </a:t>
            </a:r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+ </a:t>
            </a:r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wounded</a:t>
            </a:r>
          </a:p>
          <a:p>
            <a:pPr lvl="1"/>
            <a:r>
              <a:rPr lang="en-US" altLang="en-US" sz="4400" b="1" dirty="0" smtClean="0">
                <a:solidFill>
                  <a:srgbClr val="FFFFFF"/>
                </a:solidFill>
                <a:latin typeface="Arial Narrow" panose="020B0606020202030204" pitchFamily="34" charset="0"/>
              </a:rPr>
              <a:t>40,000+ missing </a:t>
            </a:r>
            <a:endParaRPr lang="en-US" altLang="en-US" sz="4400" b="1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r>
              <a:rPr lang="en-US" altLang="en-US" sz="4400" b="1" dirty="0">
                <a:solidFill>
                  <a:srgbClr val="FFFFFF"/>
                </a:solidFill>
                <a:latin typeface="Arial Narrow" panose="020B0606020202030204" pitchFamily="34" charset="0"/>
              </a:rPr>
              <a:t>Failure to remember &amp; honor them will result in failure to preserve the causes for which they died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Sermon 1</Template>
  <TotalTime>1565</TotalTime>
  <Words>760</Words>
  <Application>Microsoft Office PowerPoint</Application>
  <PresentationFormat>On-screen Show (4:3)</PresentationFormat>
  <Paragraphs>100</Paragraphs>
  <Slides>27</Slides>
  <Notes>27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Manuscript</vt:lpstr>
      <vt:lpstr>Tahoma</vt:lpstr>
      <vt:lpstr>Wingdings</vt:lpstr>
      <vt:lpstr>Custom Design</vt:lpstr>
      <vt:lpstr>Default Design</vt:lpstr>
      <vt:lpstr>Grace Bible Church  Glorifying God by Making Disciples  of Jesus Christ</vt:lpstr>
      <vt:lpstr>PowerPoint Presentation</vt:lpstr>
      <vt:lpstr>Grace Bible Church  Glorifying God by Making Disciples  of Jesus Christ</vt:lpstr>
      <vt:lpstr>No Greater Love Selected Scriptures</vt:lpstr>
      <vt:lpstr>No Greater Love Selected Scriptures</vt:lpstr>
      <vt:lpstr>The Importance Remembering</vt:lpstr>
      <vt:lpstr>PowerPoint Presentation</vt:lpstr>
      <vt:lpstr>PowerPoint Presentation</vt:lpstr>
      <vt:lpstr>The Importance Remembering</vt:lpstr>
      <vt:lpstr>The Importance Remembering</vt:lpstr>
      <vt:lpstr>Memorials in Scripture</vt:lpstr>
      <vt:lpstr>Memorials in Scripture</vt:lpstr>
      <vt:lpstr>Memorials in Scripture</vt:lpstr>
      <vt:lpstr>Reasons to Remember &amp; Honor</vt:lpstr>
      <vt:lpstr>Reasons to Remember &amp; Honor</vt:lpstr>
      <vt:lpstr>Reasons to Remember &amp; Honor</vt:lpstr>
      <vt:lpstr>Reasons to Remember &amp; Honor</vt:lpstr>
      <vt:lpstr>The Greatest Love</vt:lpstr>
      <vt:lpstr>The Greatest Love</vt:lpstr>
      <vt:lpstr>The Greatest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Grace Bible Church  Glorifying God by Making Disciples  of Jesus 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Grace Bible Church</dc:title>
  <dc:creator>Scott Harris</dc:creator>
  <cp:lastModifiedBy>Scott Harris</cp:lastModifiedBy>
  <cp:revision>48</cp:revision>
  <dcterms:modified xsi:type="dcterms:W3CDTF">2021-05-30T00:41:21Z</dcterms:modified>
</cp:coreProperties>
</file>