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2"/>
  </p:notesMasterIdLst>
  <p:sldIdLst>
    <p:sldId id="296" r:id="rId3"/>
    <p:sldId id="299" r:id="rId4"/>
    <p:sldId id="260" r:id="rId5"/>
    <p:sldId id="300" r:id="rId6"/>
    <p:sldId id="301" r:id="rId7"/>
    <p:sldId id="302" r:id="rId8"/>
    <p:sldId id="278" r:id="rId9"/>
    <p:sldId id="305" r:id="rId10"/>
    <p:sldId id="306" r:id="rId11"/>
    <p:sldId id="279" r:id="rId12"/>
    <p:sldId id="307" r:id="rId13"/>
    <p:sldId id="280" r:id="rId14"/>
    <p:sldId id="281" r:id="rId15"/>
    <p:sldId id="308" r:id="rId16"/>
    <p:sldId id="309" r:id="rId17"/>
    <p:sldId id="282" r:id="rId18"/>
    <p:sldId id="310" r:id="rId19"/>
    <p:sldId id="311" r:id="rId20"/>
    <p:sldId id="283" r:id="rId21"/>
    <p:sldId id="312" r:id="rId22"/>
    <p:sldId id="313" r:id="rId23"/>
    <p:sldId id="284" r:id="rId24"/>
    <p:sldId id="314" r:id="rId25"/>
    <p:sldId id="303" r:id="rId26"/>
    <p:sldId id="286" r:id="rId27"/>
    <p:sldId id="304" r:id="rId28"/>
    <p:sldId id="315" r:id="rId29"/>
    <p:sldId id="287" r:id="rId30"/>
    <p:sldId id="297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337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30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1568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242815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85252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7457367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0734338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859491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818901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704112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180108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749966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4736882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608202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24402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475547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041795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54841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Image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1:26-27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created you so He determines the purpose of your existence - your quest is to fulfill that purpose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determines your sex by His sovereign will at the moment of conception  -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recognized, not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assigned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9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 Image of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1:26-27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created man in His image with an immaterial soul and personhood - rational, emotional, volitional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attributes of God reflect to different degrees in each sex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combination of masculine &amp; feminine traits in marriage give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fuller reflection of God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903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5953"/>
            <a:ext cx="9144000" cy="1231106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Subdue the Earth &amp;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Have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Dominion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1:28; 2:15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subdue the earth is to bring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under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control of man to gain its benefits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To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have dominion encompasses ruling, utilizing, protecting and providing - as a good king over his kingdom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God’s regent over the earth and the animals - Psalm 8:6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To Change a “Not Good” to “Very Good”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2:18, 1:31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“not good” of Adam being alone was changed to “very good” when Eve was fashioned from Adam’s rib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Most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suggestions that it was not good for Adam to be alone are based on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traits common to unmarried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men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To Change a “Not Good” to “Very Good”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2:18, 1:31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not good for Adam to be alone because a “helper suitable” was needed to carry out God’s commands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Nothing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was found among the animals, so God fashioned Eve from out of Adam &amp; established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marriage</a:t>
            </a:r>
          </a:p>
        </p:txBody>
      </p:sp>
    </p:spTree>
    <p:extLst>
      <p:ext uri="{BB962C8B-B14F-4D97-AF65-F5344CB8AC3E}">
        <p14:creationId xmlns:p14="http://schemas.microsoft.com/office/powerpoint/2010/main" val="3272579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To Change a “Not Good” to “Very Good” 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2:18, 1:31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Adam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&amp; Eve were naked - completely exposed physically, mentally &amp; emotionally - without shame or sin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From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beginning, marriage has had a purpose far beyond the personal benefits of the couple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6165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To Be Fruitful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Multiply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1:28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Though Adam &amp; Eve were sinless &amp; operating at their full potential they could not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do 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all by themselves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Procreation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primary purpose of marriage to provide the people needed to “fill the earth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”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To Be Fruitful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Multiply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1:28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Other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purposes make marriage legitimate if a couple cannot have children, but they are a blessing to pursue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Large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portions of society view children as a burden instead of a blessing so the birthrate has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plummeted – </a:t>
            </a:r>
            <a:r>
              <a:rPr lang="en-US" altLang="en-US" sz="4400" b="1" smtClean="0">
                <a:solidFill>
                  <a:srgbClr val="FFFFFF"/>
                </a:solidFill>
                <a:latin typeface="Arial Narrow" panose="020B0606020202030204" pitchFamily="34" charset="0"/>
              </a:rPr>
              <a:t>1.6 in U.S.A.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72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To Be Fruitful &amp;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Multiply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1:28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Children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not affordable or convenient, you just have them and your life is changed for the better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07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To Establish New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Families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2:24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 tolerated polygamy but that was and is not his plan for marriage - Matt. 19:3-9, 1 Tim. 3:2,12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Having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children out of wedlock is contrary to God’s prohibitions on fornication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adultery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To Establish New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Families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2:24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places the responsibility of child rearing on the father with the mother helping him (Proverbs, Eph. 6:4)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Both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father &amp; mother instruct and teach the children who are to obey both of them - Prov. 1:8; Eph.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6:1</a:t>
            </a:r>
          </a:p>
        </p:txBody>
      </p:sp>
    </p:spTree>
    <p:extLst>
      <p:ext uri="{BB962C8B-B14F-4D97-AF65-F5344CB8AC3E}">
        <p14:creationId xmlns:p14="http://schemas.microsoft.com/office/powerpoint/2010/main" val="250952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To Establish New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Families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Genesis 2:24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, not man, defines marriage - a man &amp; woman joined in marriage and expanded by adding children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Adding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new independent families enables man to “fill the earth” - Babel was the result of man not doing this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48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Companionship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Ecclesiastes 9:9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She helps him carry out God’s commands and is a personal blessing too! Prov. 18:22, 12:4; 31:10; 19:4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good companion is wise  - Proverbs 14:1;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31:10-31 </a:t>
            </a:r>
          </a:p>
          <a:p>
            <a:pPr marL="687388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godly - Prov. 9:10; Psalm 15; Gal.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5:22-23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Companionship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Ecclesiastes 9:9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able to have fun together is nice in a marriage, but much more is needed for a good marriage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Commitment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and godliness in carrying out the “one another” commands makes the best spouse &amp; friend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95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Promote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Holiness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Ephesians 5:22-33; 1 Peter 3:1-7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Christian spouse should be your best ally in learning to walk in holiness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marriage is to be both a training ground in and the expression of a holy life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931964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Avoid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Immorality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Proverbs 5:15-17, 20-23; 1 Corinthians 7:2, 9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Marriage is the only proper place for physical intimacy which God’s design draws the couple together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realistic view of Scripture provides marriage as the solution for those tempted by the flesh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31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Marriage as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Symbolism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Isaiah, Jeremiah, Ezekiel &amp; Hosea all use marriage as symbolism for Israel’s relationship with God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Ephesians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5:32 - Christian marriage is to reflect the relationship between Christ and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church</a:t>
            </a:r>
          </a:p>
        </p:txBody>
      </p:sp>
    </p:spTree>
    <p:extLst>
      <p:ext uri="{BB962C8B-B14F-4D97-AF65-F5344CB8AC3E}">
        <p14:creationId xmlns:p14="http://schemas.microsoft.com/office/powerpoint/2010/main" val="1881620927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1317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Marriage as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Symbolism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62000"/>
            <a:ext cx="9144000" cy="6096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Marriage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to bring glory to God, so He is present to help the one that desires to honor Him in marriage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903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Those who pursue God’s purposes in marriage will have the best marriages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Bad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marriages can become good &amp; good ones become better as you walk with Christ submitting to His will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Marriage: Its </a:t>
            </a:r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Purpose &amp; Symbolism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marL="0" indent="0" eaLnBrk="1" hangingPunct="1">
              <a:buNone/>
            </a:pP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808" y="7620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Negative Reasons for Marriage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53308"/>
            <a:ext cx="9144000" cy="5952292"/>
          </a:xfrm>
          <a:noFill/>
        </p:spPr>
        <p:txBody>
          <a:bodyPr/>
          <a:lstStyle/>
          <a:p>
            <a:pPr marL="569913" indent="-569913" eaLnBrk="1" hangingPunct="1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Spite or getting back at someone</a:t>
            </a:r>
          </a:p>
          <a:p>
            <a:pPr marL="569913" indent="-569913" eaLnBrk="1" hangingPunct="1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Negative self-image</a:t>
            </a:r>
          </a:p>
          <a:p>
            <a:pPr marL="569913" indent="-569913" eaLnBrk="1" hangingPunct="1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 a therapist / counselor to fiancé </a:t>
            </a:r>
          </a:p>
          <a:p>
            <a:pPr marL="569913" indent="-569913" eaLnBrk="1" hangingPunct="1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Fear of being left out</a:t>
            </a:r>
          </a:p>
          <a:p>
            <a:pPr marL="569913" indent="-569913" eaLnBrk="1" hangingPunct="1">
              <a:buFont typeface="+mj-lt"/>
              <a:buAutoNum type="arabicPeriod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Marrying on the rebound</a:t>
            </a:r>
          </a:p>
        </p:txBody>
      </p:sp>
    </p:spTree>
    <p:extLst>
      <p:ext uri="{BB962C8B-B14F-4D97-AF65-F5344CB8AC3E}">
        <p14:creationId xmlns:p14="http://schemas.microsoft.com/office/powerpoint/2010/main" val="1619287346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9808" y="7620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Negative Reasons for Marriage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53308"/>
            <a:ext cx="9144000" cy="5952292"/>
          </a:xfrm>
          <a:noFill/>
        </p:spPr>
        <p:txBody>
          <a:bodyPr/>
          <a:lstStyle/>
          <a:p>
            <a:pPr marL="742950" indent="-742950" eaLnBrk="1" hangingPunct="1">
              <a:buFont typeface="+mj-lt"/>
              <a:buAutoNum type="arabicPeriod" startAt="6"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Fear of hurting the other person</a:t>
            </a:r>
          </a:p>
          <a:p>
            <a:pPr marL="569913" indent="-569913" eaLnBrk="1" hangingPunct="1">
              <a:buFont typeface="+mj-lt"/>
              <a:buAutoNum type="arabicPeriod" startAt="6"/>
            </a:pP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Escape an unhappy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home</a:t>
            </a:r>
          </a:p>
          <a:p>
            <a:pPr marL="742950" indent="-742950" eaLnBrk="1" hangingPunct="1">
              <a:buFont typeface="+mj-lt"/>
              <a:buAutoNum type="arabicPeriod" startAt="8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Escape an unhappy home</a:t>
            </a:r>
          </a:p>
          <a:p>
            <a:pPr marL="742950" indent="-742950" eaLnBrk="1" hangingPunct="1">
              <a:buFont typeface="+mj-lt"/>
              <a:buAutoNum type="arabicPeriod" startAt="8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are or your fiancé is pregnant</a:t>
            </a:r>
          </a:p>
          <a:p>
            <a:pPr marL="742950" indent="-742950" eaLnBrk="1" hangingPunct="1">
              <a:buFont typeface="+mj-lt"/>
              <a:buAutoNum type="arabicPeriod" startAt="8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have been physically intimate</a:t>
            </a:r>
          </a:p>
          <a:p>
            <a:pPr marL="0" indent="0" eaLnBrk="1" hangingPunct="1">
              <a:buNone/>
            </a:pP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indent="-742950" eaLnBrk="1" hangingPunct="1">
              <a:buFont typeface="+mj-lt"/>
              <a:buAutoNum type="arabicPeriod" startAt="8"/>
            </a:pP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19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18107" y="1282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Negative Reasons for Marriage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89934"/>
            <a:ext cx="9144000" cy="6015666"/>
          </a:xfrm>
          <a:noFill/>
        </p:spPr>
        <p:txBody>
          <a:bodyPr/>
          <a:lstStyle/>
          <a:p>
            <a:pPr marL="0" indent="0" algn="ctr" eaLnBrk="1" hangingPunct="1">
              <a:spcBef>
                <a:spcPts val="0"/>
              </a:spcBef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Additional Reasons</a:t>
            </a:r>
          </a:p>
          <a:p>
            <a:pPr marL="344488" indent="-344488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Family / social pressure</a:t>
            </a:r>
          </a:p>
          <a:p>
            <a:pPr marL="344488" indent="-344488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Improve your career or social status</a:t>
            </a:r>
          </a:p>
          <a:p>
            <a:pPr marL="344488" indent="-344488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Physical attraction</a:t>
            </a:r>
          </a:p>
          <a:p>
            <a:pPr marL="344488" indent="-344488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Fiancé is rich providing ease of life</a:t>
            </a:r>
          </a:p>
          <a:p>
            <a:pPr marL="344488" indent="-344488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Avoid embarrassment</a:t>
            </a:r>
          </a:p>
          <a:p>
            <a:pPr marL="344488" indent="-344488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You want children</a:t>
            </a:r>
          </a:p>
          <a:p>
            <a:pPr marL="344488" indent="-344488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Gain or give legal citizenship</a:t>
            </a:r>
          </a:p>
        </p:txBody>
      </p:sp>
    </p:spTree>
    <p:extLst>
      <p:ext uri="{BB962C8B-B14F-4D97-AF65-F5344CB8AC3E}">
        <p14:creationId xmlns:p14="http://schemas.microsoft.com/office/powerpoint/2010/main" val="1861685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500"/>
                            </p:stCondLst>
                            <p:childTnLst>
                              <p:par>
                                <p:cTn id="28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000"/>
                            </p:stCondLst>
                            <p:childTnLst>
                              <p:par>
                                <p:cTn id="3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500"/>
                            </p:stCondLst>
                            <p:childTnLst>
                              <p:par>
                                <p:cTn id="38" presetID="2" presetClass="entr" presetSubtype="8" fill="hold" grpId="0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500"/>
                            </p:stCondLst>
                            <p:childTnLst>
                              <p:par>
                                <p:cTn id="43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Marriage: Its Purpose &amp; Symbolism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general failure to understand God’s purposes for marriage results in poor choices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redeemer from sin through faith in the person and work of Jesus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Marriage: Its Purpose &amp; Symbolism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God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powerful and can make something good out of even poor choices for those that love Him (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Rom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8:28)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Christian couple is to reflect the mystery of Christ &amp; the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church</a:t>
            </a:r>
          </a:p>
          <a:p>
            <a:pPr marL="290512" lvl="1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and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move toward God’s original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61156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Marriage: Its Purpose &amp; Symbolism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Selected Scriptures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bad marriage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become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good one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when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couple strives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to fulfill God’s purposes for it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714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848</TotalTime>
  <Words>1098</Words>
  <Application>Microsoft Office PowerPoint</Application>
  <PresentationFormat>On-screen Show (4:3)</PresentationFormat>
  <Paragraphs>127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Marriage: Its Purpose &amp; Symbolism Selected Scriptures</vt:lpstr>
      <vt:lpstr>Negative Reasons for Marriage </vt:lpstr>
      <vt:lpstr>Negative Reasons for Marriage </vt:lpstr>
      <vt:lpstr>Negative Reasons for Marriage</vt:lpstr>
      <vt:lpstr>Marriage: Its Purpose &amp; Symbolism Selected Scriptures</vt:lpstr>
      <vt:lpstr>Marriage: Its Purpose &amp; Symbolism Selected Scriptures</vt:lpstr>
      <vt:lpstr>Marriage: Its Purpose &amp; Symbolism Selected Scriptures</vt:lpstr>
      <vt:lpstr>The Image of God Genesis 1:26-27</vt:lpstr>
      <vt:lpstr>The Image of God Genesis 1:26-27</vt:lpstr>
      <vt:lpstr>Subdue the Earth &amp; Have Dominion Genesis 1:28; 2:15</vt:lpstr>
      <vt:lpstr>To Change a “Not Good” to “Very Good”  Genesis 2:18, 1:31</vt:lpstr>
      <vt:lpstr>To Change a “Not Good” to “Very Good”  Genesis 2:18, 1:31</vt:lpstr>
      <vt:lpstr>To Change a “Not Good” to “Very Good”  Genesis 2:18, 1:31</vt:lpstr>
      <vt:lpstr>To Be Fruitful &amp; Multiply Genesis 1:28</vt:lpstr>
      <vt:lpstr>To Be Fruitful &amp; Multiply Genesis 1:28</vt:lpstr>
      <vt:lpstr>To Be Fruitful &amp; Multiply Genesis 1:28</vt:lpstr>
      <vt:lpstr>To Establish New Families Genesis 2:24</vt:lpstr>
      <vt:lpstr>To Establish New Families Genesis 2:24</vt:lpstr>
      <vt:lpstr>To Establish New Families Genesis 2:24</vt:lpstr>
      <vt:lpstr>Companionship Ecclesiastes 9:9</vt:lpstr>
      <vt:lpstr>Companionship Ecclesiastes 9:9</vt:lpstr>
      <vt:lpstr>Promote Holiness Ephesians 5:22-33; 1 Peter 3:1-7</vt:lpstr>
      <vt:lpstr>Avoid Immorality Proverbs 5:15-17, 20-23; 1 Corinthians 7:2, 9</vt:lpstr>
      <vt:lpstr>Marriage as Symbolism</vt:lpstr>
      <vt:lpstr>Marriage as Symbolism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58</cp:revision>
  <dcterms:modified xsi:type="dcterms:W3CDTF">2024-05-25T17:42:23Z</dcterms:modified>
</cp:coreProperties>
</file>