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2" r:id="rId2"/>
  </p:sldMasterIdLst>
  <p:notesMasterIdLst>
    <p:notesMasterId r:id="rId21"/>
  </p:notesMasterIdLst>
  <p:sldIdLst>
    <p:sldId id="296" r:id="rId3"/>
    <p:sldId id="299" r:id="rId4"/>
    <p:sldId id="260" r:id="rId5"/>
    <p:sldId id="278" r:id="rId6"/>
    <p:sldId id="300" r:id="rId7"/>
    <p:sldId id="279" r:id="rId8"/>
    <p:sldId id="301" r:id="rId9"/>
    <p:sldId id="280" r:id="rId10"/>
    <p:sldId id="302" r:id="rId11"/>
    <p:sldId id="305" r:id="rId12"/>
    <p:sldId id="306" r:id="rId13"/>
    <p:sldId id="281" r:id="rId14"/>
    <p:sldId id="307" r:id="rId15"/>
    <p:sldId id="308" r:id="rId16"/>
    <p:sldId id="282" r:id="rId17"/>
    <p:sldId id="309" r:id="rId18"/>
    <p:sldId id="287" r:id="rId19"/>
    <p:sldId id="29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99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23330A7-BFCC-4731-9031-BD9D365B2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947E13-4A6A-451A-BA61-FF6F13476BD6}" type="slidenum">
              <a:rPr lang="en-US">
                <a:latin typeface="Arial" charset="0"/>
                <a:cs typeface="Arial" charset="0"/>
              </a:rPr>
              <a:pPr/>
              <a:t>1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287A17-C3F0-40F7-B3B3-94C9CBD46AF3}" type="slidenum">
              <a:rPr lang="en-US">
                <a:latin typeface="Arial" charset="0"/>
                <a:cs typeface="Arial" charset="0"/>
              </a:rPr>
              <a:pPr/>
              <a:t>10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287A17-C3F0-40F7-B3B3-94C9CBD46AF3}" type="slidenum">
              <a:rPr lang="en-US">
                <a:latin typeface="Arial" charset="0"/>
                <a:cs typeface="Arial" charset="0"/>
              </a:rPr>
              <a:pPr/>
              <a:t>11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BA690-32C2-4C8B-A216-6A31D80AD1F6}" type="slidenum">
              <a:rPr lang="en-US">
                <a:latin typeface="Arial" charset="0"/>
                <a:cs typeface="Arial" charset="0"/>
              </a:rPr>
              <a:pPr/>
              <a:t>12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BA690-32C2-4C8B-A216-6A31D80AD1F6}" type="slidenum">
              <a:rPr lang="en-US">
                <a:latin typeface="Arial" charset="0"/>
                <a:cs typeface="Arial" charset="0"/>
              </a:rPr>
              <a:pPr/>
              <a:t>13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BA690-32C2-4C8B-A216-6A31D80AD1F6}" type="slidenum">
              <a:rPr lang="en-US">
                <a:latin typeface="Arial" charset="0"/>
                <a:cs typeface="Arial" charset="0"/>
              </a:rPr>
              <a:pPr/>
              <a:t>14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FA3DFF-7524-4A0C-A355-09E614D52564}" type="slidenum">
              <a:rPr lang="en-US">
                <a:latin typeface="Arial" charset="0"/>
                <a:cs typeface="Arial" charset="0"/>
              </a:rPr>
              <a:pPr/>
              <a:t>15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FA3DFF-7524-4A0C-A355-09E614D52564}" type="slidenum">
              <a:rPr lang="en-US">
                <a:latin typeface="Arial" charset="0"/>
                <a:cs typeface="Arial" charset="0"/>
              </a:rPr>
              <a:pPr/>
              <a:t>16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F21D21-8287-40A3-8263-CA41537E16D1}" type="slidenum">
              <a:rPr lang="en-US">
                <a:latin typeface="Arial" charset="0"/>
                <a:cs typeface="Arial" charset="0"/>
              </a:rPr>
              <a:pPr/>
              <a:t>17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14A103-BDDA-4679-9280-E1630A02E78C}" type="slidenum">
              <a:rPr lang="en-US">
                <a:latin typeface="Arial" charset="0"/>
                <a:cs typeface="Arial" charset="0"/>
              </a:rPr>
              <a:pPr/>
              <a:t>18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3DE539-DB64-4DB4-9643-6E404CE1AD5A}" type="slidenum"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2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04E15E7-2019-4EE2-B8B7-7D2F8A8A1BB8}" type="slidenum">
              <a:rPr lang="en-US" sz="1200">
                <a:solidFill>
                  <a:srgbClr val="000000"/>
                </a:solidFill>
              </a:rPr>
              <a:pPr algn="r" eaLnBrk="0" hangingPunct="0"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70EC29-C9D3-4BA4-8C06-3E7D6CF7C2BA}" type="slidenum">
              <a:rPr lang="en-US">
                <a:latin typeface="Arial" charset="0"/>
                <a:cs typeface="Arial" charset="0"/>
              </a:rPr>
              <a:pPr/>
              <a:t>3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9E9AD-87AC-4A31-A74F-062808CDCE98}" type="slidenum">
              <a:rPr lang="en-US">
                <a:latin typeface="Arial" charset="0"/>
                <a:cs typeface="Arial" charset="0"/>
              </a:rPr>
              <a:pPr/>
              <a:t>4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9E9AD-87AC-4A31-A74F-062808CDCE98}" type="slidenum">
              <a:rPr lang="en-US">
                <a:latin typeface="Arial" charset="0"/>
                <a:cs typeface="Arial" charset="0"/>
              </a:rPr>
              <a:pPr/>
              <a:t>5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C4CD1A-CB7C-4C86-9223-D32AC326ADB0}" type="slidenum">
              <a:rPr lang="en-US">
                <a:latin typeface="Arial" charset="0"/>
                <a:cs typeface="Arial" charset="0"/>
              </a:rPr>
              <a:pPr/>
              <a:t>6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C4CD1A-CB7C-4C86-9223-D32AC326ADB0}" type="slidenum">
              <a:rPr lang="en-US">
                <a:latin typeface="Arial" charset="0"/>
                <a:cs typeface="Arial" charset="0"/>
              </a:rPr>
              <a:pPr/>
              <a:t>7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287A17-C3F0-40F7-B3B3-94C9CBD46AF3}" type="slidenum">
              <a:rPr lang="en-US">
                <a:latin typeface="Arial" charset="0"/>
                <a:cs typeface="Arial" charset="0"/>
              </a:rPr>
              <a:pPr/>
              <a:t>8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287A17-C3F0-40F7-B3B3-94C9CBD46AF3}" type="slidenum">
              <a:rPr lang="en-US">
                <a:latin typeface="Arial" charset="0"/>
                <a:cs typeface="Arial" charset="0"/>
              </a:rPr>
              <a:pPr/>
              <a:t>9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3BFA4-CA95-439A-8CF2-1F503174D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65E8C-CC2B-4161-9545-D6AE5E8D2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99975-B508-44E3-B474-8041E7072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7E0F8-FCBE-48C9-9FC8-6A826124C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C4065-0771-4238-8B55-3F5DC7472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7A52E-B77F-47D2-8ED4-568324685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01B32-FEA2-4911-A38A-C3F3D8A94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6B509-B8EB-4668-A802-FD3838531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3F6A6-86BA-4598-94E3-2C31FEDDE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1876D-A9E3-4309-86D5-8FE870655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46C50-DCAF-4C69-B100-1F46EA9D0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1666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itchFamily="2" charset="2"/>
        <a:buChar char="Ø"/>
        <a:defRPr sz="4000">
          <a:solidFill>
            <a:schemeClr val="bg1"/>
          </a:solidFill>
          <a:latin typeface="+mn-lt"/>
          <a:cs typeface="+mn-cs"/>
        </a:defRPr>
      </a:lvl2pPr>
      <a:lvl3pPr marL="735013" indent="-163513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cs typeface="+mn-cs"/>
        </a:defRPr>
      </a:lvl3pPr>
      <a:lvl4pPr marL="1025525" indent="-176213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ü"/>
        <a:defRPr sz="3600">
          <a:solidFill>
            <a:schemeClr val="bg1"/>
          </a:solidFill>
          <a:latin typeface="+mn-lt"/>
          <a:cs typeface="+mn-cs"/>
        </a:defRPr>
      </a:lvl4pPr>
      <a:lvl5pPr marL="1254125" indent="-1143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5pPr>
      <a:lvl6pPr marL="17113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6pPr>
      <a:lvl7pPr marL="21685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7pPr>
      <a:lvl8pPr marL="26257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8pPr>
      <a:lvl9pPr marL="30829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E817B2-9445-4AD3-B3F6-D632DB469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sz="7200" b="1" smtClean="0">
                <a:solidFill>
                  <a:srgbClr val="A0D0FF"/>
                </a:solidFill>
                <a:latin typeface="Times New Roman" pitchFamily="18" charset="0"/>
                <a:cs typeface="Times New Roman" pitchFamily="18" charset="0"/>
              </a:rPr>
              <a:t>Grace Bible Church</a:t>
            </a:r>
            <a:r>
              <a:rPr lang="en-US" sz="7200" b="1" i="0" smtClean="0">
                <a:solidFill>
                  <a:srgbClr val="A0D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b="1" i="0" smtClean="0">
                <a:solidFill>
                  <a:srgbClr val="A0D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i="0" smtClean="0">
                <a:solidFill>
                  <a:srgbClr val="A0D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FFFF90"/>
                </a:solidFill>
                <a:latin typeface="Times New Roman" pitchFamily="18" charset="0"/>
                <a:cs typeface="Times New Roman" pitchFamily="18" charset="0"/>
              </a:rPr>
              <a:t>Glorifying God </a:t>
            </a:r>
            <a:br>
              <a:rPr lang="en-US" sz="3600" b="1" smtClean="0">
                <a:solidFill>
                  <a:srgbClr val="FFFF9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smtClean="0">
                <a:solidFill>
                  <a:srgbClr val="FFFF90"/>
                </a:solidFill>
                <a:latin typeface="Times New Roman" pitchFamily="18" charset="0"/>
                <a:cs typeface="Times New Roman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5953"/>
            <a:ext cx="9144000" cy="1231106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b="1" u="sng" dirty="0" smtClean="0">
                <a:solidFill>
                  <a:srgbClr val="A0D0FF"/>
                </a:solidFill>
                <a:latin typeface="Arial Narrow" pitchFamily="34" charset="0"/>
              </a:rPr>
              <a:t>The Abomination of Desolation</a:t>
            </a:r>
            <a:r>
              <a:rPr lang="en-US" b="1" i="0" u="sng" dirty="0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b="1" i="0" u="sng" dirty="0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de-DE" sz="3600" b="1" dirty="0" smtClean="0">
                <a:solidFill>
                  <a:srgbClr val="FFFF99"/>
                </a:solidFill>
                <a:latin typeface="Arial Narrow" pitchFamily="34" charset="0"/>
              </a:rPr>
              <a:t>Matthew 24:15-22; Mark 13:14-23; Luke 21:20-24</a:t>
            </a:r>
            <a:endParaRPr lang="en-US" sz="3600" b="1" dirty="0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Daniel 9:24-27 is a panoramic view of the future as it relates to the Gentile oppression of the Jews</a:t>
            </a:r>
          </a:p>
          <a:p>
            <a:pPr eaLnBrk="1" hangingPunct="1"/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There would be 69 weeks (483 years) between </a:t>
            </a:r>
            <a:r>
              <a:rPr lang="en-US" sz="4400" b="1" dirty="0" err="1" smtClean="0">
                <a:solidFill>
                  <a:srgbClr val="FFFFFF"/>
                </a:solidFill>
                <a:latin typeface="Arial Narrow" pitchFamily="34" charset="0"/>
              </a:rPr>
              <a:t>Artaxerxes</a:t>
            </a:r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 in 444 B.C. and Messiah being cut off in A.D. 30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5953"/>
            <a:ext cx="9144000" cy="1231106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b="1" u="sng" dirty="0" smtClean="0">
                <a:solidFill>
                  <a:srgbClr val="A0D0FF"/>
                </a:solidFill>
                <a:latin typeface="Arial Narrow" pitchFamily="34" charset="0"/>
              </a:rPr>
              <a:t>The Abomination of Desolation</a:t>
            </a:r>
            <a:r>
              <a:rPr lang="en-US" b="1" i="0" u="sng" dirty="0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b="1" i="0" u="sng" dirty="0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de-DE" sz="3600" b="1" dirty="0" smtClean="0">
                <a:solidFill>
                  <a:srgbClr val="FFFF99"/>
                </a:solidFill>
                <a:latin typeface="Arial Narrow" pitchFamily="34" charset="0"/>
              </a:rPr>
              <a:t>Matthew 24:15-22; Mark 13:14-23; Luke 21:20-24</a:t>
            </a:r>
            <a:endParaRPr lang="en-US" sz="3600" b="1" dirty="0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Half-way through the 70th week (still to come), anti-Christ will stop the sacrifice and make desolation</a:t>
            </a:r>
          </a:p>
          <a:p>
            <a:pPr eaLnBrk="1" hangingPunct="1"/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Daniel 11:36 - anti-Christ will exalt himself as a god - for a period of 1,290 days - Daniel 12:11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5953"/>
            <a:ext cx="9144000" cy="1231106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b="1" u="sng" dirty="0" smtClean="0">
                <a:solidFill>
                  <a:srgbClr val="A0D0FF"/>
                </a:solidFill>
                <a:latin typeface="Arial Narrow" pitchFamily="34" charset="0"/>
              </a:rPr>
              <a:t>The Abomination of Desolation</a:t>
            </a:r>
            <a:r>
              <a:rPr lang="en-US" b="1" i="0" u="sng" dirty="0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b="1" i="0" u="sng" dirty="0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de-DE" sz="3600" b="1" dirty="0" smtClean="0">
                <a:solidFill>
                  <a:srgbClr val="FFFF99"/>
                </a:solidFill>
                <a:latin typeface="Arial Narrow" pitchFamily="34" charset="0"/>
              </a:rPr>
              <a:t>Matthew 24:15-22; Mark 13:14-23; Luke 21:20-24</a:t>
            </a:r>
            <a:endParaRPr lang="en-US" sz="3600" b="1" dirty="0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Jesus emphasizes the urgent need to flee immediately by His illustrations</a:t>
            </a:r>
          </a:p>
          <a:p>
            <a:pPr eaLnBrk="1" hangingPunct="1"/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Don’t go back inside the house or cross the field to get your coat - flee immediately to the mountains</a:t>
            </a:r>
          </a:p>
          <a:p>
            <a:pPr eaLnBrk="1" hangingPunct="1"/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It will be more difficult for pregnant women, those with nursing infants or if it is Winter or on a Sabbath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5953"/>
            <a:ext cx="9144000" cy="1231106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b="1" u="sng" dirty="0" smtClean="0">
                <a:solidFill>
                  <a:srgbClr val="A0D0FF"/>
                </a:solidFill>
                <a:latin typeface="Arial Narrow" pitchFamily="34" charset="0"/>
              </a:rPr>
              <a:t>The Abomination of Desolation</a:t>
            </a:r>
            <a:r>
              <a:rPr lang="en-US" b="1" i="0" u="sng" dirty="0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b="1" i="0" u="sng" dirty="0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de-DE" sz="3600" b="1" dirty="0" smtClean="0">
                <a:solidFill>
                  <a:srgbClr val="FFFF99"/>
                </a:solidFill>
                <a:latin typeface="Arial Narrow" pitchFamily="34" charset="0"/>
              </a:rPr>
              <a:t>Matthew 24:15-22; Mark 13:14-23; Luke 21:20-24</a:t>
            </a:r>
            <a:endParaRPr lang="en-US" sz="3600" b="1" dirty="0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It will be tribulation unlike any before or after - Matthew 21:21; Daniel 12:1</a:t>
            </a:r>
          </a:p>
          <a:p>
            <a:pPr eaLnBrk="1" hangingPunct="1"/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It will be a time of vengeance, wrath, slaughter &amp; trampling of Jerusalem by Gentiles - Luke 21:22-24</a:t>
            </a:r>
          </a:p>
          <a:p>
            <a:pPr eaLnBrk="1" hangingPunct="1"/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Zechariah 13:8-9 - describes the slaughter.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5953"/>
            <a:ext cx="9144000" cy="1231106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b="1" u="sng" dirty="0" smtClean="0">
                <a:solidFill>
                  <a:srgbClr val="A0D0FF"/>
                </a:solidFill>
                <a:latin typeface="Arial Narrow" pitchFamily="34" charset="0"/>
              </a:rPr>
              <a:t>The Abomination of Desolation</a:t>
            </a:r>
            <a:r>
              <a:rPr lang="en-US" b="1" i="0" u="sng" dirty="0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b="1" i="0" u="sng" dirty="0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de-DE" sz="3600" b="1" dirty="0" smtClean="0">
                <a:solidFill>
                  <a:srgbClr val="FFFF99"/>
                </a:solidFill>
                <a:latin typeface="Arial Narrow" pitchFamily="34" charset="0"/>
              </a:rPr>
              <a:t>Matthew 24:15-22; Mark 13:14-23; Luke 21:20-24</a:t>
            </a:r>
            <a:endParaRPr lang="en-US" sz="3600" b="1" dirty="0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Revelation 12:6 - flee to wilderness for 1,260 days. </a:t>
            </a:r>
          </a:p>
          <a:p>
            <a:pPr eaLnBrk="1" hangingPunct="1"/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Revelation 7-18 describes such horrors that Matthew 24:22 states the days were cut short to preserve life</a:t>
            </a:r>
          </a:p>
          <a:p>
            <a:pPr eaLnBrk="1" hangingPunct="1"/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The “elect” are the chosen remnant of Israel and Gentiles that come to Christ during this period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5953"/>
            <a:ext cx="9144000" cy="1231106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b="1" u="sng" dirty="0" smtClean="0">
                <a:solidFill>
                  <a:srgbClr val="A0D0FF"/>
                </a:solidFill>
                <a:latin typeface="Arial Narrow" pitchFamily="34" charset="0"/>
              </a:rPr>
              <a:t>False </a:t>
            </a:r>
            <a:r>
              <a:rPr lang="en-US" b="1" u="sng" dirty="0" err="1" smtClean="0">
                <a:solidFill>
                  <a:srgbClr val="A0D0FF"/>
                </a:solidFill>
                <a:latin typeface="Arial Narrow" pitchFamily="34" charset="0"/>
              </a:rPr>
              <a:t>Christs</a:t>
            </a:r>
            <a:r>
              <a:rPr lang="en-US" b="1" u="sng" dirty="0" smtClean="0">
                <a:solidFill>
                  <a:srgbClr val="A0D0FF"/>
                </a:solidFill>
                <a:latin typeface="Arial Narrow" pitchFamily="34" charset="0"/>
              </a:rPr>
              <a:t> &amp; Deception</a:t>
            </a:r>
            <a:r>
              <a:rPr lang="en-US" b="1" i="0" u="sng" dirty="0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b="1" i="0" u="sng" dirty="0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en-US" sz="3600" b="1" dirty="0" smtClean="0">
                <a:solidFill>
                  <a:srgbClr val="FFFF99"/>
                </a:solidFill>
                <a:latin typeface="Arial Narrow" pitchFamily="34" charset="0"/>
              </a:rPr>
              <a:t>Matthew 24:23-28; Mark 13:21-23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Matthew 24:23-24 - false </a:t>
            </a:r>
            <a:r>
              <a:rPr lang="en-US" sz="4400" b="1" dirty="0" err="1" smtClean="0">
                <a:solidFill>
                  <a:srgbClr val="FFFFFF"/>
                </a:solidFill>
                <a:latin typeface="Arial Narrow" pitchFamily="34" charset="0"/>
              </a:rPr>
              <a:t>Christs</a:t>
            </a:r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 &amp; false prophets will seek to mislead, if possible, even the elect</a:t>
            </a:r>
          </a:p>
          <a:p>
            <a:pPr eaLnBrk="1" hangingPunct="1"/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2 Thessalonians 2:9-12  - the deceptive ability of the future anti-Christ</a:t>
            </a:r>
          </a:p>
          <a:p>
            <a:pPr eaLnBrk="1" hangingPunct="1"/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Revelation 13:13-14  - the deceptive ability of the future “beast”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5953"/>
            <a:ext cx="9144000" cy="1231106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b="1" u="sng" dirty="0" smtClean="0">
                <a:solidFill>
                  <a:srgbClr val="A0D0FF"/>
                </a:solidFill>
                <a:latin typeface="Arial Narrow" pitchFamily="34" charset="0"/>
              </a:rPr>
              <a:t>False </a:t>
            </a:r>
            <a:r>
              <a:rPr lang="en-US" b="1" u="sng" dirty="0" err="1" smtClean="0">
                <a:solidFill>
                  <a:srgbClr val="A0D0FF"/>
                </a:solidFill>
                <a:latin typeface="Arial Narrow" pitchFamily="34" charset="0"/>
              </a:rPr>
              <a:t>Christs</a:t>
            </a:r>
            <a:r>
              <a:rPr lang="en-US" b="1" u="sng" dirty="0" smtClean="0">
                <a:solidFill>
                  <a:srgbClr val="A0D0FF"/>
                </a:solidFill>
                <a:latin typeface="Arial Narrow" pitchFamily="34" charset="0"/>
              </a:rPr>
              <a:t> &amp; Deception</a:t>
            </a:r>
            <a:r>
              <a:rPr lang="en-US" b="1" i="0" u="sng" dirty="0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b="1" i="0" u="sng" dirty="0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en-US" sz="3600" b="1" dirty="0" smtClean="0">
                <a:solidFill>
                  <a:srgbClr val="FFFF99"/>
                </a:solidFill>
                <a:latin typeface="Arial Narrow" pitchFamily="34" charset="0"/>
              </a:rPr>
              <a:t>Matthew 24:23-28; Mark 13:21-23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Matthew 24:25-28 -  Jesus warns against falling for the deceptions </a:t>
            </a:r>
          </a:p>
          <a:p>
            <a:pPr eaLnBrk="1" hangingPunct="1"/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The Lord’s return will be not be secret / hidden - it will be obvious for every eye shall see Him (Rev. 1:7)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b="1" u="sng" dirty="0" smtClean="0">
                <a:solidFill>
                  <a:srgbClr val="A0D0FF"/>
                </a:solidFill>
                <a:latin typeface="Arial Narrow" pitchFamily="34" charset="0"/>
              </a:rPr>
              <a:t>Conclusions</a:t>
            </a:r>
            <a:endParaRPr lang="en-US" sz="3600" b="1" dirty="0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noFill/>
        </p:spPr>
        <p:txBody>
          <a:bodyPr/>
          <a:lstStyle/>
          <a:p>
            <a:pPr eaLnBrk="1" hangingPunct="1"/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What will you do with this knowledge about the future?</a:t>
            </a:r>
          </a:p>
          <a:p>
            <a:pPr eaLnBrk="1" hangingPunct="1"/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It is a terror that should cause fear and repentance in </a:t>
            </a:r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the non-Christian</a:t>
            </a:r>
            <a:endParaRPr lang="en-US" sz="4400" b="1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 eaLnBrk="1" hangingPunct="1"/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It is a motivation for believers to live holy lives in anticipation of the Lord’s return - 1 John 3:2-3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sz="7200" b="1" smtClean="0">
                <a:solidFill>
                  <a:srgbClr val="A0D0FF"/>
                </a:solidFill>
                <a:latin typeface="Times New Roman" pitchFamily="18" charset="0"/>
                <a:cs typeface="Times New Roman" pitchFamily="18" charset="0"/>
              </a:rPr>
              <a:t>Grace Bible Church</a:t>
            </a:r>
            <a:r>
              <a:rPr lang="en-US" sz="7200" b="1" i="0" smtClean="0">
                <a:solidFill>
                  <a:srgbClr val="A0D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b="1" i="0" smtClean="0">
                <a:solidFill>
                  <a:srgbClr val="A0D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i="0" smtClean="0">
                <a:solidFill>
                  <a:srgbClr val="A0D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FFFF90"/>
                </a:solidFill>
                <a:latin typeface="Times New Roman" pitchFamily="18" charset="0"/>
                <a:cs typeface="Times New Roman" pitchFamily="18" charset="0"/>
              </a:rPr>
              <a:t>Glorifying God </a:t>
            </a:r>
            <a:br>
              <a:rPr lang="en-US" sz="3600" b="1" smtClean="0">
                <a:solidFill>
                  <a:srgbClr val="FFFF9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smtClean="0">
                <a:solidFill>
                  <a:srgbClr val="FFFF90"/>
                </a:solidFill>
                <a:latin typeface="Times New Roman" pitchFamily="18" charset="0"/>
                <a:cs typeface="Times New Roman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04800"/>
            <a:ext cx="7696200" cy="762000"/>
          </a:xfrm>
        </p:spPr>
        <p:txBody>
          <a:bodyPr/>
          <a:lstStyle/>
          <a:p>
            <a:pPr eaLnBrk="1" hangingPunct="1"/>
            <a:r>
              <a:rPr lang="en-US" sz="4000" b="1" smtClean="0"/>
              <a:t>A reminder to consider others Please: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295400"/>
            <a:ext cx="8458200" cy="5334000"/>
          </a:xfrm>
        </p:spPr>
        <p:txBody>
          <a:bodyPr/>
          <a:lstStyle/>
          <a:p>
            <a:pPr marL="395288" indent="-395288" eaLnBrk="1" hangingPunct="1">
              <a:buFont typeface="Wingdings" pitchFamily="2" charset="2"/>
              <a:buChar char="§"/>
            </a:pPr>
            <a:r>
              <a:rPr lang="en-US" b="1" smtClean="0"/>
              <a:t>Turn off your cell phone or set to vibrate only</a:t>
            </a:r>
          </a:p>
          <a:p>
            <a:pPr marL="395288" indent="-395288" eaLnBrk="1" hangingPunct="1">
              <a:buFont typeface="Wingdings" pitchFamily="2" charset="2"/>
              <a:buChar char="§"/>
            </a:pPr>
            <a:r>
              <a:rPr lang="en-US" b="1" smtClean="0"/>
              <a:t>Turn off sound to all electronic devices</a:t>
            </a:r>
          </a:p>
          <a:p>
            <a:pPr marL="395288" indent="-395288" eaLnBrk="1" hangingPunct="1">
              <a:buFont typeface="Wingdings" pitchFamily="2" charset="2"/>
              <a:buChar char="§"/>
            </a:pPr>
            <a:r>
              <a:rPr lang="en-US" b="1" smtClean="0"/>
              <a:t>Use the nursery or cry room if your child is fussy</a:t>
            </a:r>
          </a:p>
          <a:p>
            <a:pPr marL="395288" indent="-395288" eaLnBrk="1" hangingPunct="1">
              <a:buFont typeface="Wingdings" pitchFamily="2" charset="2"/>
              <a:buChar char="§"/>
            </a:pPr>
            <a:r>
              <a:rPr lang="en-US" b="1" smtClean="0"/>
              <a:t>Get up during the preaching only if absolutely necessary (please sit in back if you must leave early)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5953"/>
            <a:ext cx="9144000" cy="1231106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b="1" u="sng" dirty="0" smtClean="0">
                <a:solidFill>
                  <a:srgbClr val="A0D0FF"/>
                </a:solidFill>
                <a:latin typeface="Arial Narrow" pitchFamily="34" charset="0"/>
              </a:rPr>
              <a:t>The Great Tribulation</a:t>
            </a:r>
            <a:r>
              <a:rPr lang="en-US" b="1" i="0" u="sng" dirty="0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b="1" i="0" u="sng" dirty="0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de-DE" sz="3600" b="1" dirty="0" smtClean="0">
                <a:solidFill>
                  <a:srgbClr val="FFFF99"/>
                </a:solidFill>
                <a:latin typeface="Arial Narrow" pitchFamily="34" charset="0"/>
              </a:rPr>
              <a:t>Matthew 24:15-28; Mark 13:14-23; Luke 21:20-24</a:t>
            </a:r>
            <a:endParaRPr lang="en-US" sz="3600" b="1" dirty="0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562600"/>
          </a:xfrm>
          <a:noFill/>
        </p:spPr>
        <p:txBody>
          <a:bodyPr/>
          <a:lstStyle/>
          <a:p>
            <a:pPr eaLnBrk="1" hangingPunct="1"/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Matthew 24, Mark 13 &amp; Luke 21 Jesus’ brief description of the Great Tribulation - more detail in Revelation</a:t>
            </a:r>
          </a:p>
          <a:p>
            <a:pPr eaLnBrk="1" hangingPunct="1"/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Prophecy should cause terror in the unbeliever and motivation in the believer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5953"/>
            <a:ext cx="9144000" cy="1231106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b="1" u="sng" dirty="0" smtClean="0">
                <a:solidFill>
                  <a:srgbClr val="A0D0FF"/>
                </a:solidFill>
                <a:latin typeface="Arial Narrow" pitchFamily="34" charset="0"/>
              </a:rPr>
              <a:t>Review</a:t>
            </a:r>
            <a:r>
              <a:rPr lang="en-US" b="1" i="0" u="sng" dirty="0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b="1" i="0" u="sng" dirty="0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de-DE" sz="3600" b="1" dirty="0" smtClean="0">
                <a:solidFill>
                  <a:srgbClr val="FFFF99"/>
                </a:solidFill>
                <a:latin typeface="Arial Narrow" pitchFamily="34" charset="0"/>
              </a:rPr>
              <a:t>Matthew 24:1-14; Mark 13:1-13; Luke 21:5-19</a:t>
            </a:r>
            <a:endParaRPr lang="en-US" sz="3600" b="1" dirty="0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The disciples wanted to know the signs of when Jesus would set up His kingdom (see also Acts 1)</a:t>
            </a:r>
          </a:p>
          <a:p>
            <a:pPr eaLnBrk="1" hangingPunct="1"/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Jesus is speaking prophetically about what will occur during the time of a future generation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5953"/>
            <a:ext cx="9144000" cy="1231106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b="1" u="sng" dirty="0" smtClean="0">
                <a:solidFill>
                  <a:srgbClr val="A0D0FF"/>
                </a:solidFill>
                <a:latin typeface="Arial Narrow" pitchFamily="34" charset="0"/>
              </a:rPr>
              <a:t>Review</a:t>
            </a:r>
            <a:r>
              <a:rPr lang="en-US" b="1" i="0" u="sng" dirty="0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b="1" i="0" u="sng" dirty="0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de-DE" sz="3600" b="1" dirty="0" smtClean="0">
                <a:solidFill>
                  <a:srgbClr val="FFFF99"/>
                </a:solidFill>
                <a:latin typeface="Arial Narrow" pitchFamily="34" charset="0"/>
              </a:rPr>
              <a:t>Matthew 24:1-14; Mark 13:1-13; Luke 21:5-19</a:t>
            </a:r>
            <a:endParaRPr lang="en-US" sz="3600" b="1" dirty="0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Matthew 24:1-14, Mark 13:1-13 &amp; Luke 21:5-19 - the “birth pangs” of end times, corresponds to Rev. </a:t>
            </a:r>
            <a:r>
              <a:rPr lang="en-US" sz="4400" b="1" smtClean="0">
                <a:solidFill>
                  <a:srgbClr val="FFFFFF"/>
                </a:solidFill>
                <a:latin typeface="Arial Narrow" pitchFamily="34" charset="0"/>
              </a:rPr>
              <a:t>6</a:t>
            </a:r>
            <a:endParaRPr lang="en-US" sz="4400" b="1" dirty="0" smtClean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5953"/>
            <a:ext cx="9144000" cy="1231106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b="1" u="sng" dirty="0" smtClean="0">
                <a:solidFill>
                  <a:srgbClr val="A0D0FF"/>
                </a:solidFill>
                <a:latin typeface="Arial Narrow" pitchFamily="34" charset="0"/>
              </a:rPr>
              <a:t>The Abomination of Desolation</a:t>
            </a:r>
            <a:r>
              <a:rPr lang="en-US" b="1" i="0" u="sng" dirty="0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b="1" i="0" u="sng" dirty="0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de-DE" sz="3600" b="1" dirty="0" smtClean="0">
                <a:solidFill>
                  <a:srgbClr val="FFFF99"/>
                </a:solidFill>
                <a:latin typeface="Arial Narrow" pitchFamily="34" charset="0"/>
              </a:rPr>
              <a:t>Matthew 24:15-22; Mark 13:14-23; Luke 21:20-24</a:t>
            </a:r>
            <a:endParaRPr lang="en-US" sz="3600" b="1" dirty="0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Matthew &amp; Mark emphasize the urgency to flee when the Abomination of Desolation occurs</a:t>
            </a:r>
          </a:p>
          <a:p>
            <a:pPr eaLnBrk="1" hangingPunct="1"/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Luke  21:20-24 emphasizes what is related to the fulfillment of the times of the Gentiles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5953"/>
            <a:ext cx="9144000" cy="1231106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b="1" u="sng" dirty="0" smtClean="0">
                <a:solidFill>
                  <a:srgbClr val="A0D0FF"/>
                </a:solidFill>
                <a:latin typeface="Arial Narrow" pitchFamily="34" charset="0"/>
              </a:rPr>
              <a:t>The Abomination of Desolation</a:t>
            </a:r>
            <a:r>
              <a:rPr lang="en-US" b="1" i="0" u="sng" dirty="0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b="1" i="0" u="sng" dirty="0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de-DE" sz="3600" b="1" dirty="0" smtClean="0">
                <a:solidFill>
                  <a:srgbClr val="FFFF99"/>
                </a:solidFill>
                <a:latin typeface="Arial Narrow" pitchFamily="34" charset="0"/>
              </a:rPr>
              <a:t>Matthew 24:15-22; Mark 13:14-23; Luke 21:20-24</a:t>
            </a:r>
            <a:endParaRPr lang="en-US" sz="3600" b="1" dirty="0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Jesus’ description corresponds to the prophecies in Zechariah 14:2 and Daniel 9 &amp; 12</a:t>
            </a:r>
          </a:p>
          <a:p>
            <a:pPr eaLnBrk="1" hangingPunct="1"/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The Abomination of Desolation is the definitive sign of the start of the Great Tribulation  - run for your life!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5953"/>
            <a:ext cx="9144000" cy="1231106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b="1" u="sng" dirty="0" smtClean="0">
                <a:solidFill>
                  <a:srgbClr val="A0D0FF"/>
                </a:solidFill>
                <a:latin typeface="Arial Narrow" pitchFamily="34" charset="0"/>
              </a:rPr>
              <a:t>The Abomination of Desolation</a:t>
            </a:r>
            <a:r>
              <a:rPr lang="en-US" b="1" i="0" u="sng" dirty="0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b="1" i="0" u="sng" dirty="0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de-DE" sz="3600" b="1" dirty="0" smtClean="0">
                <a:solidFill>
                  <a:srgbClr val="FFFF99"/>
                </a:solidFill>
                <a:latin typeface="Arial Narrow" pitchFamily="34" charset="0"/>
              </a:rPr>
              <a:t>Matthew 24:15-22; Mark 13:14-23; Luke 21:20-24</a:t>
            </a:r>
            <a:endParaRPr lang="en-US" sz="3600" b="1" dirty="0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4114800" cy="5715000"/>
          </a:xfrm>
          <a:noFill/>
        </p:spPr>
        <p:txBody>
          <a:bodyPr/>
          <a:lstStyle/>
          <a:p>
            <a:pPr eaLnBrk="1" hangingPunct="1"/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Israel was between the warring </a:t>
            </a:r>
            <a:r>
              <a:rPr lang="en-US" sz="4400" b="1" dirty="0" err="1" smtClean="0">
                <a:solidFill>
                  <a:srgbClr val="FFFFFF"/>
                </a:solidFill>
                <a:latin typeface="Arial Narrow" pitchFamily="34" charset="0"/>
              </a:rPr>
              <a:t>Selucids</a:t>
            </a:r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 to the north in Syria, and the </a:t>
            </a:r>
            <a:r>
              <a:rPr lang="en-US" sz="4400" b="1" dirty="0" err="1" smtClean="0">
                <a:solidFill>
                  <a:srgbClr val="FFFFFF"/>
                </a:solidFill>
                <a:latin typeface="Arial Narrow" pitchFamily="34" charset="0"/>
              </a:rPr>
              <a:t>Ptolemys</a:t>
            </a:r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 to the south in Egypt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6667" t="7778" r="30000" b="10000"/>
          <a:stretch>
            <a:fillRect/>
          </a:stretch>
        </p:blipFill>
        <p:spPr bwMode="auto">
          <a:xfrm>
            <a:off x="4572000" y="1219200"/>
            <a:ext cx="3962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5953"/>
            <a:ext cx="9144000" cy="1231106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b="1" u="sng" dirty="0" smtClean="0">
                <a:solidFill>
                  <a:srgbClr val="A0D0FF"/>
                </a:solidFill>
                <a:latin typeface="Arial Narrow" pitchFamily="34" charset="0"/>
              </a:rPr>
              <a:t>The Abomination of Desolation</a:t>
            </a:r>
            <a:r>
              <a:rPr lang="en-US" b="1" i="0" u="sng" dirty="0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b="1" i="0" u="sng" dirty="0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de-DE" sz="3600" b="1" dirty="0" smtClean="0">
                <a:solidFill>
                  <a:srgbClr val="FFFF99"/>
                </a:solidFill>
                <a:latin typeface="Arial Narrow" pitchFamily="34" charset="0"/>
              </a:rPr>
              <a:t>Matthew 24:15-22; Mark 13:14-23; Luke 21:20-24</a:t>
            </a:r>
            <a:endParaRPr lang="en-US" sz="3600" b="1" dirty="0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Antiochus VI (174 B.C.) rampage against Israel was predicted in Daniel 11:31</a:t>
            </a:r>
          </a:p>
          <a:p>
            <a:pPr eaLnBrk="1" hangingPunct="1"/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In the effort to Hellenize the Jews, he set up a statue of Zeus in the Holy of Holies and sacrificed a pig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 1</Template>
  <TotalTime>772</TotalTime>
  <Words>689</Words>
  <Application>Microsoft Office PowerPoint</Application>
  <PresentationFormat>On-screen Show (4:3)</PresentationFormat>
  <Paragraphs>74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Custom Design</vt:lpstr>
      <vt:lpstr>3_Default Design</vt:lpstr>
      <vt:lpstr>Grace Bible Church  Glorifying God  by Making Disciples of Jesus Christ</vt:lpstr>
      <vt:lpstr>A reminder to consider others Please:</vt:lpstr>
      <vt:lpstr>The Great Tribulation Matthew 24:15-28; Mark 13:14-23; Luke 21:20-24</vt:lpstr>
      <vt:lpstr>Review Matthew 24:1-14; Mark 13:1-13; Luke 21:5-19</vt:lpstr>
      <vt:lpstr>Review Matthew 24:1-14; Mark 13:1-13; Luke 21:5-19</vt:lpstr>
      <vt:lpstr>The Abomination of Desolation Matthew 24:15-22; Mark 13:14-23; Luke 21:20-24</vt:lpstr>
      <vt:lpstr>The Abomination of Desolation Matthew 24:15-22; Mark 13:14-23; Luke 21:20-24</vt:lpstr>
      <vt:lpstr>The Abomination of Desolation Matthew 24:15-22; Mark 13:14-23; Luke 21:20-24</vt:lpstr>
      <vt:lpstr>The Abomination of Desolation Matthew 24:15-22; Mark 13:14-23; Luke 21:20-24</vt:lpstr>
      <vt:lpstr>The Abomination of Desolation Matthew 24:15-22; Mark 13:14-23; Luke 21:20-24</vt:lpstr>
      <vt:lpstr>The Abomination of Desolation Matthew 24:15-22; Mark 13:14-23; Luke 21:20-24</vt:lpstr>
      <vt:lpstr>The Abomination of Desolation Matthew 24:15-22; Mark 13:14-23; Luke 21:20-24</vt:lpstr>
      <vt:lpstr>The Abomination of Desolation Matthew 24:15-22; Mark 13:14-23; Luke 21:20-24</vt:lpstr>
      <vt:lpstr>The Abomination of Desolation Matthew 24:15-22; Mark 13:14-23; Luke 21:20-24</vt:lpstr>
      <vt:lpstr>False Christs &amp; Deception Matthew 24:23-28; Mark 13:21-23</vt:lpstr>
      <vt:lpstr>False Christs &amp; Deception Matthew 24:23-28; Mark 13:21-23</vt:lpstr>
      <vt:lpstr>Conclusions</vt:lpstr>
      <vt:lpstr>Grace Bible Church  Glorifying God  by Making Disciples of Jesus Christ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Grace Bible Church</dc:title>
  <dc:creator>Scott</dc:creator>
  <cp:lastModifiedBy>Scott</cp:lastModifiedBy>
  <cp:revision>52</cp:revision>
  <dcterms:modified xsi:type="dcterms:W3CDTF">2018-11-17T18:53:37Z</dcterms:modified>
</cp:coreProperties>
</file>