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1" r:id="rId2"/>
    <p:sldMasterId id="2147483673" r:id="rId3"/>
  </p:sldMasterIdLst>
  <p:notesMasterIdLst>
    <p:notesMasterId r:id="rId30"/>
  </p:notesMasterIdLst>
  <p:sldIdLst>
    <p:sldId id="303" r:id="rId4"/>
    <p:sldId id="304" r:id="rId5"/>
    <p:sldId id="288" r:id="rId6"/>
    <p:sldId id="260" r:id="rId7"/>
    <p:sldId id="278" r:id="rId8"/>
    <p:sldId id="289" r:id="rId9"/>
    <p:sldId id="290" r:id="rId10"/>
    <p:sldId id="291" r:id="rId11"/>
    <p:sldId id="292" r:id="rId12"/>
    <p:sldId id="293" r:id="rId13"/>
    <p:sldId id="294" r:id="rId14"/>
    <p:sldId id="279" r:id="rId15"/>
    <p:sldId id="280" r:id="rId16"/>
    <p:sldId id="295" r:id="rId17"/>
    <p:sldId id="296" r:id="rId18"/>
    <p:sldId id="297" r:id="rId19"/>
    <p:sldId id="281" r:id="rId20"/>
    <p:sldId id="298" r:id="rId21"/>
    <p:sldId id="299" r:id="rId22"/>
    <p:sldId id="300" r:id="rId23"/>
    <p:sldId id="282" r:id="rId24"/>
    <p:sldId id="283" r:id="rId25"/>
    <p:sldId id="301" r:id="rId26"/>
    <p:sldId id="302" r:id="rId27"/>
    <p:sldId id="287" r:id="rId28"/>
    <p:sldId id="305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0C0C0"/>
    <a:srgbClr val="000066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1308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419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0"/>
            <a:r>
              <a:rPr lang="en-US" altLang="en-US" smtClean="0"/>
              <a:t>Second level</a:t>
            </a:r>
          </a:p>
          <a:p>
            <a:pPr lvl="0"/>
            <a:r>
              <a:rPr lang="en-US" altLang="en-US" smtClean="0"/>
              <a:t>Third level</a:t>
            </a:r>
          </a:p>
          <a:p>
            <a:pPr lvl="0"/>
            <a:r>
              <a:rPr lang="en-US" altLang="en-US" smtClean="0"/>
              <a:t>Fourth level</a:t>
            </a:r>
          </a:p>
          <a:p>
            <a:pPr lvl="0"/>
            <a:r>
              <a:rPr lang="en-US" altLang="en-US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20CCB6B-44EB-4201-A914-936BE26E84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204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E37D31-D270-432A-8764-DF6BA1E66E70}" type="slidenum">
              <a:rPr lang="en-US" altLang="en-US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23668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2FD378-48AA-4EBC-AEC5-3CA57C923F25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908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3C9A07-5D3B-471E-897C-CA99330946FF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285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BD1B34-40A5-40C7-9342-4052A2E20369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17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54985-469F-46A3-868D-F559F574B64A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30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04D6AC-36A3-4238-B1A1-13879A4C64AA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553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7F704-134D-4505-B8DD-519F3A50F8CE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94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185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EAF2C6-AA6F-4738-8E5B-1A87AAF90FC3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96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764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BAB097-A3B3-41F9-ADC7-2BB886BD211D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7913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ED5F44-C334-4FAB-A323-48653B890ABA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225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78837A-5167-48E4-9DA1-D930EA2F11DA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00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174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0AD419-9D7E-4A76-B68A-0678FDA0E713}" type="slidenum"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2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232B5978-74B7-4C41-BE18-DB34A8163B6E}" type="slidenum">
              <a:rPr lang="en-US" sz="120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0" hangingPunct="0"/>
              <a:t>2</a:t>
            </a:fld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4060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AC682A-784E-4CBE-89DD-9049DC7FC0AD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02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124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1C230-2017-4138-A5B8-38735BB93C2C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9300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58EA48-F02B-41D9-8BD7-DFC4600A3460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7735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2C4346-C401-4058-84E8-73065BCA45D6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04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0415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E8BAD1-FE80-496E-90A8-FE673DCE3494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064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517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A9D9A-A2FE-40BB-8096-7C8DD1B83089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48640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E37D31-D270-432A-8764-DF6BA1E66E70}" type="slidenum">
              <a:rPr lang="en-US" altLang="en-US">
                <a:solidFill>
                  <a:srgbClr val="000000"/>
                </a:solidFill>
              </a:rPr>
              <a:pPr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03477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28B75A-347F-4B53-BBC0-EA990AE13DF9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738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98804F-26FB-4877-BA65-DF4988A58A49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596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91823B-9389-4C95-98EC-03EED208CE9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320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684865-A5E3-4298-8F7F-2B0FD290DB4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5576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78C240-00B0-45CF-AE5B-1D64A9EA16F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600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E0A1B-C62B-407B-B896-C7E1E37F22F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926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DCD8F-E3A4-40E0-BB2C-0A7565DF9173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370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8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6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67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50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86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157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24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2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89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436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995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09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8427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79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83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5E96D-269B-44B1-8080-E48A60598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8DC3E-7502-4122-9E31-352D98ACE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47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739A2-8D50-4423-8C4E-5CD100624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30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1E81B-AF86-4663-ACB9-D235EDC64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423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D7DCB-355D-4958-ABFA-85ACA2AE7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78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719CB-15E0-4016-BAC6-FA65FD1B3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84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C6B1D-2B3E-470A-A51F-0DFCC1550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0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615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D462C-333E-4F7D-9180-F1AD47078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348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F05CA-37AE-4A20-9DCD-24971B807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279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8BA37-3006-446C-9DF0-4886D6DFE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38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E74FF-47DD-4C8C-AC7B-53981EF35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1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10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7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870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397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718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i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76213" indent="-176213" algn="l" rtl="0" fontAlgn="base">
        <a:spcBef>
          <a:spcPct val="20000"/>
        </a:spcBef>
        <a:spcAft>
          <a:spcPct val="0"/>
        </a:spcAft>
        <a:buChar char="•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166688" algn="l" rtl="0" fontAlgn="base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Ø"/>
        <a:defRPr sz="4000" kern="1200">
          <a:solidFill>
            <a:schemeClr val="bg1"/>
          </a:solidFill>
          <a:latin typeface="+mn-lt"/>
          <a:ea typeface="+mn-ea"/>
          <a:cs typeface="+mn-cs"/>
        </a:defRPr>
      </a:lvl2pPr>
      <a:lvl3pPr marL="735013" indent="-163513" algn="l" rtl="0" fontAlgn="base">
        <a:spcBef>
          <a:spcPct val="20000"/>
        </a:spcBef>
        <a:spcAft>
          <a:spcPct val="0"/>
        </a:spcAft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3pPr>
      <a:lvl4pPr marL="1025525" indent="-176213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ü"/>
        <a:defRPr sz="3600" kern="1200">
          <a:solidFill>
            <a:schemeClr val="bg1"/>
          </a:solidFill>
          <a:latin typeface="+mn-lt"/>
          <a:ea typeface="+mn-ea"/>
          <a:cs typeface="+mn-cs"/>
        </a:defRPr>
      </a:lvl4pPr>
      <a:lvl5pPr marL="1254125" indent="-114300" algn="l" rtl="0" fontAlgn="base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v"/>
        <a:defRPr sz="3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109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1666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Ø"/>
        <a:defRPr sz="4000">
          <a:solidFill>
            <a:schemeClr val="bg1"/>
          </a:solidFill>
          <a:latin typeface="+mn-lt"/>
          <a:cs typeface="+mn-cs"/>
        </a:defRPr>
      </a:lvl2pPr>
      <a:lvl3pPr marL="735013" indent="-163513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cs typeface="+mn-cs"/>
        </a:defRPr>
      </a:lvl3pPr>
      <a:lvl4pPr marL="1025525" indent="-176213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ü"/>
        <a:defRPr sz="3600">
          <a:solidFill>
            <a:schemeClr val="bg1"/>
          </a:solidFill>
          <a:latin typeface="+mn-lt"/>
          <a:cs typeface="+mn-cs"/>
        </a:defRPr>
      </a:lvl4pPr>
      <a:lvl5pPr marL="1254125" indent="-1143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5pPr>
      <a:lvl6pPr marL="17113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6pPr>
      <a:lvl7pPr marL="21685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7pPr>
      <a:lvl8pPr marL="26257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8pPr>
      <a:lvl9pPr marL="30829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428B0D-5D7F-41D4-990E-9779FB4F8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5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Disciples of Jesus Christ</a:t>
            </a:r>
          </a:p>
        </p:txBody>
      </p:sp>
    </p:spTree>
    <p:extLst>
      <p:ext uri="{BB962C8B-B14F-4D97-AF65-F5344CB8AC3E}">
        <p14:creationId xmlns:p14="http://schemas.microsoft.com/office/powerpoint/2010/main" val="18537656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Christmas Myths and Traditions </a:t>
            </a:r>
            <a:endParaRPr lang="en-US" altLang="en-US" sz="40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0"/>
            <a:ext cx="5105400" cy="6096000"/>
          </a:xfrm>
          <a:noFill/>
          <a:ln/>
        </p:spPr>
        <p:txBody>
          <a:bodyPr/>
          <a:lstStyle/>
          <a:p>
            <a:pPr marL="342900" indent="-342900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The Candy Cane </a:t>
            </a:r>
          </a:p>
          <a:p>
            <a:pPr marL="342900" indent="-342900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Created by an Indiana candy make to reflect Jesus’ life, nature and death</a:t>
            </a:r>
          </a:p>
        </p:txBody>
      </p:sp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1" t="7715" r="16476" b="3143"/>
          <a:stretch>
            <a:fillRect/>
          </a:stretch>
        </p:blipFill>
        <p:spPr bwMode="auto">
          <a:xfrm>
            <a:off x="5638800" y="914400"/>
            <a:ext cx="3048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Christmas Myths and Traditions </a:t>
            </a:r>
            <a:endParaRPr lang="en-US" altLang="en-US" sz="40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noFill/>
          <a:ln/>
        </p:spPr>
        <p:txBody>
          <a:bodyPr/>
          <a:lstStyle/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Gifts are given as a reflection of God’s gift to us - Jesus</a:t>
            </a:r>
          </a:p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Christmas cards are sent as joyous greetings and wish well to others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60325"/>
            <a:ext cx="9144000" cy="1339850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Concerns about Christmas </a:t>
            </a:r>
            <a:b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Traditions and Myths</a:t>
            </a:r>
            <a:endParaRPr lang="en-US" altLang="en-US" sz="40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9144000" cy="5562600"/>
          </a:xfrm>
          <a:noFill/>
          <a:ln/>
        </p:spPr>
        <p:txBody>
          <a:bodyPr/>
          <a:lstStyle/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Commercialization removes the joy by making gifts obligatory and happiness dependent on materialism</a:t>
            </a:r>
          </a:p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Even evangelical churches have cancelled their worship services so people could celebrate “Christmas”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60325"/>
            <a:ext cx="9144000" cy="1339850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Concerns about Christmas </a:t>
            </a:r>
            <a:b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Traditions and Myths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9144000" cy="5486400"/>
          </a:xfrm>
          <a:noFill/>
          <a:ln/>
        </p:spPr>
        <p:txBody>
          <a:bodyPr/>
          <a:lstStyle/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Runaway myths tend to cover up the meaning of Christmas</a:t>
            </a:r>
          </a:p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Santa Claus was first patterned after Nicholas, Bishop of Lycia, in Asia Minor (4th century)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60325"/>
            <a:ext cx="9144000" cy="1339850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Concerns about Christmas </a:t>
            </a:r>
            <a:b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Traditions and Myths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9144000" cy="5486400"/>
          </a:xfrm>
          <a:noFill/>
          <a:ln/>
        </p:spPr>
        <p:txBody>
          <a:bodyPr/>
          <a:lstStyle/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The tradition of the Dutch “Sinterklaas” was brought to America and modified in the 1800's </a:t>
            </a:r>
          </a:p>
          <a:p>
            <a:pPr lvl="1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Washington Irving - 1809	(book)</a:t>
            </a:r>
          </a:p>
          <a:p>
            <a:pPr lvl="1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Clement Moore - 1822	  (poem)</a:t>
            </a:r>
          </a:p>
          <a:p>
            <a:pPr lvl="1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Thomas Nast - 1860's  (illustrations)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60325"/>
            <a:ext cx="9144000" cy="1339850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Concerns about Christmas </a:t>
            </a:r>
            <a:b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Traditions and Myths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9144000" cy="5486400"/>
          </a:xfrm>
          <a:noFill/>
          <a:ln/>
        </p:spPr>
        <p:txBody>
          <a:bodyPr/>
          <a:lstStyle/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Qualification - Santa as a myth can be enjoyed without harm</a:t>
            </a:r>
          </a:p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Danger 1 - Bribing a child to be good. </a:t>
            </a:r>
          </a:p>
          <a:p>
            <a:pPr marL="685800" lvl="1" indent="-395288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God loved us while we were yet sinners (Romans 5:8)</a:t>
            </a:r>
          </a:p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Danger 2 - Damaging your children’s ability to trust you to tell the truth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  <p:bldP spid="9318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60325"/>
            <a:ext cx="9144000" cy="1339850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Concerns about Christmas </a:t>
            </a:r>
            <a:b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Traditions and Myths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9144000" cy="5486400"/>
          </a:xfrm>
          <a:noFill/>
          <a:ln/>
        </p:spPr>
        <p:txBody>
          <a:bodyPr/>
          <a:lstStyle/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Danger 3 - Confusing truth and myth leading to doubt about the truth of the story of Jesus</a:t>
            </a:r>
          </a:p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Keep the proper emphasis on Jesus, but you can enjoy Christmas myths - as long as they are presented as fiction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7"/>
          <a:stretch>
            <a:fillRect/>
          </a:stretch>
        </p:blipFill>
        <p:spPr bwMode="auto">
          <a:xfrm>
            <a:off x="4038600" y="1371600"/>
            <a:ext cx="5105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0163"/>
            <a:ext cx="9144000" cy="1279526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The Scene at the Manger</a:t>
            </a:r>
            <a: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>
                <a:solidFill>
                  <a:srgbClr val="FFFF99"/>
                </a:solidFill>
                <a:latin typeface="Arial Narrow" panose="020B0606020202030204" pitchFamily="34" charset="0"/>
              </a:rPr>
              <a:t>Luke 2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4114800" cy="5715000"/>
          </a:xfrm>
          <a:noFill/>
          <a:ln/>
        </p:spPr>
        <p:txBody>
          <a:bodyPr/>
          <a:lstStyle/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The manger scene has been romanticized into a wonderful place to be – and unthreatening.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0"/>
            <a:ext cx="4114800" cy="1949450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The Scene at the Manger</a:t>
            </a:r>
            <a: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>
                <a:solidFill>
                  <a:srgbClr val="FFFF99"/>
                </a:solidFill>
                <a:latin typeface="Arial Narrow" panose="020B0606020202030204" pitchFamily="34" charset="0"/>
              </a:rPr>
              <a:t>Luke 2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5181600" cy="4800600"/>
          </a:xfrm>
          <a:noFill/>
          <a:ln/>
        </p:spPr>
        <p:txBody>
          <a:bodyPr/>
          <a:lstStyle/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Luke 2 - Joseph &amp; Mary have traveled 70 miles from Nazareth to Bethlehem</a:t>
            </a:r>
          </a:p>
        </p:txBody>
      </p:sp>
      <p:pic>
        <p:nvPicPr>
          <p:cNvPr id="97284" name="Picture 4" descr="Kingdom of Her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4" t="27930" r="26837" b="26425"/>
          <a:stretch>
            <a:fillRect/>
          </a:stretch>
        </p:blipFill>
        <p:spPr bwMode="auto">
          <a:xfrm>
            <a:off x="5334000" y="0"/>
            <a:ext cx="3886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9" name="Freeform 9"/>
          <p:cNvSpPr>
            <a:spLocks/>
          </p:cNvSpPr>
          <p:nvPr/>
        </p:nvSpPr>
        <p:spPr bwMode="auto">
          <a:xfrm>
            <a:off x="6607175" y="1185863"/>
            <a:ext cx="425450" cy="4899025"/>
          </a:xfrm>
          <a:custGeom>
            <a:avLst/>
            <a:gdLst>
              <a:gd name="T0" fmla="*/ 21 w 268"/>
              <a:gd name="T1" fmla="*/ 3086 h 3086"/>
              <a:gd name="T2" fmla="*/ 76 w 268"/>
              <a:gd name="T3" fmla="*/ 2915 h 3086"/>
              <a:gd name="T4" fmla="*/ 83 w 268"/>
              <a:gd name="T5" fmla="*/ 2764 h 3086"/>
              <a:gd name="T6" fmla="*/ 89 w 268"/>
              <a:gd name="T7" fmla="*/ 2764 h 3086"/>
              <a:gd name="T8" fmla="*/ 41 w 268"/>
              <a:gd name="T9" fmla="*/ 2661 h 3086"/>
              <a:gd name="T10" fmla="*/ 89 w 268"/>
              <a:gd name="T11" fmla="*/ 2359 h 3086"/>
              <a:gd name="T12" fmla="*/ 83 w 268"/>
              <a:gd name="T13" fmla="*/ 2455 h 3086"/>
              <a:gd name="T14" fmla="*/ 103 w 268"/>
              <a:gd name="T15" fmla="*/ 2277 h 3086"/>
              <a:gd name="T16" fmla="*/ 96 w 268"/>
              <a:gd name="T17" fmla="*/ 1996 h 3086"/>
              <a:gd name="T18" fmla="*/ 69 w 268"/>
              <a:gd name="T19" fmla="*/ 1770 h 3086"/>
              <a:gd name="T20" fmla="*/ 28 w 268"/>
              <a:gd name="T21" fmla="*/ 1660 h 3086"/>
              <a:gd name="T22" fmla="*/ 35 w 268"/>
              <a:gd name="T23" fmla="*/ 1488 h 3086"/>
              <a:gd name="T24" fmla="*/ 0 w 268"/>
              <a:gd name="T25" fmla="*/ 1324 h 3086"/>
              <a:gd name="T26" fmla="*/ 7 w 268"/>
              <a:gd name="T27" fmla="*/ 1180 h 3086"/>
              <a:gd name="T28" fmla="*/ 35 w 268"/>
              <a:gd name="T29" fmla="*/ 981 h 3086"/>
              <a:gd name="T30" fmla="*/ 41 w 268"/>
              <a:gd name="T31" fmla="*/ 919 h 3086"/>
              <a:gd name="T32" fmla="*/ 62 w 268"/>
              <a:gd name="T33" fmla="*/ 906 h 3086"/>
              <a:gd name="T34" fmla="*/ 69 w 268"/>
              <a:gd name="T35" fmla="*/ 871 h 3086"/>
              <a:gd name="T36" fmla="*/ 151 w 268"/>
              <a:gd name="T37" fmla="*/ 803 h 3086"/>
              <a:gd name="T38" fmla="*/ 199 w 268"/>
              <a:gd name="T39" fmla="*/ 597 h 3086"/>
              <a:gd name="T40" fmla="*/ 240 w 268"/>
              <a:gd name="T41" fmla="*/ 254 h 3086"/>
              <a:gd name="T42" fmla="*/ 268 w 268"/>
              <a:gd name="T43" fmla="*/ 0 h 3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8" h="3086">
                <a:moveTo>
                  <a:pt x="21" y="3086"/>
                </a:moveTo>
                <a:cubicBezTo>
                  <a:pt x="33" y="3040"/>
                  <a:pt x="34" y="2943"/>
                  <a:pt x="76" y="2915"/>
                </a:cubicBezTo>
                <a:cubicBezTo>
                  <a:pt x="109" y="2858"/>
                  <a:pt x="74" y="2828"/>
                  <a:pt x="83" y="2764"/>
                </a:cubicBezTo>
                <a:cubicBezTo>
                  <a:pt x="76" y="2755"/>
                  <a:pt x="92" y="2775"/>
                  <a:pt x="89" y="2764"/>
                </a:cubicBezTo>
                <a:cubicBezTo>
                  <a:pt x="73" y="2710"/>
                  <a:pt x="105" y="2677"/>
                  <a:pt x="41" y="2661"/>
                </a:cubicBezTo>
                <a:cubicBezTo>
                  <a:pt x="41" y="2661"/>
                  <a:pt x="72" y="2383"/>
                  <a:pt x="89" y="2359"/>
                </a:cubicBezTo>
                <a:cubicBezTo>
                  <a:pt x="93" y="2353"/>
                  <a:pt x="76" y="2457"/>
                  <a:pt x="83" y="2455"/>
                </a:cubicBezTo>
                <a:cubicBezTo>
                  <a:pt x="88" y="2395"/>
                  <a:pt x="96" y="2336"/>
                  <a:pt x="103" y="2277"/>
                </a:cubicBezTo>
                <a:cubicBezTo>
                  <a:pt x="92" y="2171"/>
                  <a:pt x="80" y="2107"/>
                  <a:pt x="96" y="1996"/>
                </a:cubicBezTo>
                <a:cubicBezTo>
                  <a:pt x="72" y="1924"/>
                  <a:pt x="58" y="1844"/>
                  <a:pt x="69" y="1770"/>
                </a:cubicBezTo>
                <a:cubicBezTo>
                  <a:pt x="49" y="1729"/>
                  <a:pt x="48" y="1701"/>
                  <a:pt x="28" y="1660"/>
                </a:cubicBezTo>
                <a:cubicBezTo>
                  <a:pt x="36" y="1577"/>
                  <a:pt x="64" y="1558"/>
                  <a:pt x="35" y="1488"/>
                </a:cubicBezTo>
                <a:cubicBezTo>
                  <a:pt x="41" y="1421"/>
                  <a:pt x="18" y="1387"/>
                  <a:pt x="0" y="1324"/>
                </a:cubicBezTo>
                <a:cubicBezTo>
                  <a:pt x="5" y="1276"/>
                  <a:pt x="19" y="1227"/>
                  <a:pt x="7" y="1180"/>
                </a:cubicBezTo>
                <a:cubicBezTo>
                  <a:pt x="13" y="1112"/>
                  <a:pt x="16" y="1047"/>
                  <a:pt x="35" y="981"/>
                </a:cubicBezTo>
                <a:cubicBezTo>
                  <a:pt x="37" y="960"/>
                  <a:pt x="34" y="939"/>
                  <a:pt x="41" y="919"/>
                </a:cubicBezTo>
                <a:cubicBezTo>
                  <a:pt x="44" y="911"/>
                  <a:pt x="58" y="913"/>
                  <a:pt x="62" y="906"/>
                </a:cubicBezTo>
                <a:cubicBezTo>
                  <a:pt x="68" y="896"/>
                  <a:pt x="65" y="882"/>
                  <a:pt x="69" y="871"/>
                </a:cubicBezTo>
                <a:cubicBezTo>
                  <a:pt x="84" y="827"/>
                  <a:pt x="108" y="814"/>
                  <a:pt x="151" y="803"/>
                </a:cubicBezTo>
                <a:cubicBezTo>
                  <a:pt x="199" y="755"/>
                  <a:pt x="191" y="661"/>
                  <a:pt x="199" y="597"/>
                </a:cubicBezTo>
                <a:cubicBezTo>
                  <a:pt x="213" y="483"/>
                  <a:pt x="226" y="368"/>
                  <a:pt x="240" y="254"/>
                </a:cubicBezTo>
                <a:cubicBezTo>
                  <a:pt x="250" y="170"/>
                  <a:pt x="268" y="85"/>
                  <a:pt x="268" y="0"/>
                </a:cubicBezTo>
              </a:path>
            </a:pathLst>
          </a:custGeom>
          <a:noFill/>
          <a:ln w="38100" cmpd="sng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5943600" y="1066800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FF66"/>
                </a:solidFill>
              </a:rPr>
              <a:t>Nazareth *</a:t>
            </a:r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5562600" y="5562600"/>
            <a:ext cx="139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FF66"/>
                </a:solidFill>
              </a:rPr>
              <a:t>Jerusalem *</a:t>
            </a:r>
          </a:p>
        </p:txBody>
      </p:sp>
      <p:sp>
        <p:nvSpPr>
          <p:cNvPr id="97292" name="Text Box 12"/>
          <p:cNvSpPr txBox="1">
            <a:spLocks noChangeArrowheads="1"/>
          </p:cNvSpPr>
          <p:nvPr/>
        </p:nvSpPr>
        <p:spPr bwMode="auto">
          <a:xfrm>
            <a:off x="5486400" y="5867400"/>
            <a:ext cx="142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FF66"/>
                </a:solidFill>
              </a:rPr>
              <a:t>Bethlehem *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0163"/>
            <a:ext cx="9144000" cy="1279526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The Scene at the Manger</a:t>
            </a:r>
            <a: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>
                <a:solidFill>
                  <a:srgbClr val="FFFF99"/>
                </a:solidFill>
                <a:latin typeface="Arial Narrow" panose="020B0606020202030204" pitchFamily="34" charset="0"/>
              </a:rPr>
              <a:t>Luke 2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The only place they can find to stay is a stable, and Mary is near her time to give birth</a:t>
            </a:r>
          </a:p>
          <a:p>
            <a:pPr>
              <a:lnSpc>
                <a:spcPct val="90000"/>
              </a:lnSpc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The newborn Jesus is wrapped in cloths and laid in a feeding trough filled with hay</a:t>
            </a:r>
          </a:p>
          <a:p>
            <a:pPr>
              <a:lnSpc>
                <a:spcPct val="90000"/>
              </a:lnSpc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Philippians 2:6-8   - The reality of the scene is fitting with Jesus’ humility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9933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04800"/>
            <a:ext cx="7696200" cy="762000"/>
          </a:xfrm>
        </p:spPr>
        <p:txBody>
          <a:bodyPr/>
          <a:lstStyle/>
          <a:p>
            <a:pPr eaLnBrk="1" hangingPunct="1"/>
            <a:r>
              <a:rPr lang="en-US" sz="4000" b="1" smtClean="0"/>
              <a:t>A reminder to consider others Please: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295400"/>
            <a:ext cx="8458200" cy="5334000"/>
          </a:xfrm>
        </p:spPr>
        <p:txBody>
          <a:bodyPr/>
          <a:lstStyle/>
          <a:p>
            <a:pPr marL="395288" indent="-395288" eaLnBrk="1" hangingPunct="1">
              <a:buFont typeface="Wingdings" pitchFamily="2" charset="2"/>
              <a:buChar char="§"/>
            </a:pPr>
            <a:r>
              <a:rPr lang="en-US" b="1" smtClean="0"/>
              <a:t>Turn off your cell phone or set to vibrate only</a:t>
            </a:r>
          </a:p>
          <a:p>
            <a:pPr marL="395288" indent="-395288" eaLnBrk="1" hangingPunct="1">
              <a:buFont typeface="Wingdings" pitchFamily="2" charset="2"/>
              <a:buChar char="§"/>
            </a:pPr>
            <a:r>
              <a:rPr lang="en-US" b="1" smtClean="0"/>
              <a:t>Turn off sound to all electronic devices</a:t>
            </a:r>
          </a:p>
          <a:p>
            <a:pPr marL="395288" indent="-395288" eaLnBrk="1" hangingPunct="1">
              <a:buFont typeface="Wingdings" pitchFamily="2" charset="2"/>
              <a:buChar char="§"/>
            </a:pPr>
            <a:r>
              <a:rPr lang="en-US" b="1" smtClean="0"/>
              <a:t>Use the nursery or cry room if your child is fussy</a:t>
            </a:r>
          </a:p>
          <a:p>
            <a:pPr marL="395288" indent="-395288" eaLnBrk="1" hangingPunct="1">
              <a:buFont typeface="Wingdings" pitchFamily="2" charset="2"/>
              <a:buChar char="§"/>
            </a:pPr>
            <a:r>
              <a:rPr lang="en-US" b="1" smtClean="0"/>
              <a:t>Get up during the preaching only if absolutely necessary (please sit in back if you must leave early) </a:t>
            </a:r>
          </a:p>
        </p:txBody>
      </p:sp>
    </p:spTree>
    <p:extLst>
      <p:ext uri="{BB962C8B-B14F-4D97-AF65-F5344CB8AC3E}">
        <p14:creationId xmlns:p14="http://schemas.microsoft.com/office/powerpoint/2010/main" val="272641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0163"/>
            <a:ext cx="9144000" cy="1279526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The Scene at the Manger</a:t>
            </a:r>
            <a: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>
                <a:solidFill>
                  <a:srgbClr val="FFFF99"/>
                </a:solidFill>
                <a:latin typeface="Arial Narrow" panose="020B0606020202030204" pitchFamily="34" charset="0"/>
              </a:rPr>
              <a:t>Luke 2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  <a:ln/>
        </p:spPr>
        <p:txBody>
          <a:bodyPr/>
          <a:lstStyle/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Luke 2:10-14  - The angels announce the birth to shepherds, who go to see the Lord</a:t>
            </a:r>
          </a:p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Luke 2:21-38 - Jesus is circumcised, then presented at the Temple where Simeon &amp; Anna see Him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0163"/>
            <a:ext cx="9144000" cy="1279526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The Events that Followed</a:t>
            </a:r>
            <a: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>
                <a:solidFill>
                  <a:srgbClr val="FFFF99"/>
                </a:solidFill>
                <a:latin typeface="Arial Narrow" panose="020B0606020202030204" pitchFamily="34" charset="0"/>
              </a:rPr>
              <a:t>Matthew 2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An unknown number of Magi from the East arrive in Jerusalem bringing three gifts </a:t>
            </a:r>
          </a:p>
          <a:p>
            <a:pPr>
              <a:lnSpc>
                <a:spcPct val="90000"/>
              </a:lnSpc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They find Jesus in a house (Mt. 2:11), arriving up to two years after His birth (Mt. 2:16). </a:t>
            </a:r>
          </a:p>
          <a:p>
            <a:pPr>
              <a:lnSpc>
                <a:spcPct val="90000"/>
              </a:lnSpc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A Christmas creche symbolizes the broader story, not an actual event itself 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The Consequences of the Story</a:t>
            </a:r>
            <a:endParaRPr lang="en-US" altLang="en-US" sz="40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9144000" cy="6019800"/>
          </a:xfrm>
          <a:noFill/>
          <a:ln/>
        </p:spPr>
        <p:txBody>
          <a:bodyPr/>
          <a:lstStyle/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If the Christmas story were simply a myth, men could romanticize it as they liked and not fear God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The Consequences of the Story</a:t>
            </a:r>
            <a:endParaRPr lang="en-US" altLang="en-US" sz="40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9144000" cy="6019800"/>
          </a:xfrm>
          <a:noFill/>
          <a:ln/>
        </p:spPr>
        <p:txBody>
          <a:bodyPr/>
          <a:lstStyle/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Jesus’ birth fulfills at least 11 Hebrew prophecies including: </a:t>
            </a:r>
          </a:p>
          <a:p>
            <a:pPr marL="685800" lvl="1" indent="-395288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His lineage </a:t>
            </a:r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(Gen 12:3; 49:10; Isa. 9:7)</a:t>
            </a: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</a:p>
          <a:p>
            <a:pPr marL="685800" lvl="1" indent="-395288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Being born of a virgin - “seed of a woman”  </a:t>
            </a:r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(Isaiah 7:14; Gen. 3:15)</a:t>
            </a:r>
          </a:p>
          <a:p>
            <a:pPr marL="685800" lvl="1" indent="-395288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Place of birth </a:t>
            </a:r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(Micah 5:2)</a:t>
            </a:r>
          </a:p>
          <a:p>
            <a:pPr marL="685800" lvl="1" indent="-395288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Time of birth </a:t>
            </a:r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(Daniel 9:25)</a:t>
            </a:r>
          </a:p>
          <a:p>
            <a:endParaRPr lang="en-US" altLang="en-US" b="1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27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The Consequences of the Story</a:t>
            </a:r>
            <a:endParaRPr lang="en-US" altLang="en-US" sz="40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9144000" cy="6019800"/>
          </a:xfrm>
          <a:noFill/>
          <a:ln/>
        </p:spPr>
        <p:txBody>
          <a:bodyPr/>
          <a:lstStyle/>
          <a:p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God became a man and intervened into the affairs of men - there is hope of salvation from sin</a:t>
            </a:r>
          </a:p>
          <a:p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Jesus did not stay a baby - He grew up, lived a sinless life, died as sin sacrifice, &amp; rose from the dead</a:t>
            </a:r>
          </a:p>
          <a:p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His return is a certainty  - are you ready for it?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" y="15240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Conclusions</a:t>
            </a:r>
            <a:endParaRPr lang="en-US" altLang="en-US" sz="40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  <a:ln/>
        </p:spPr>
        <p:txBody>
          <a:bodyPr/>
          <a:lstStyle/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Do not let cultural myths and customs crowd out Jesus</a:t>
            </a:r>
          </a:p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Tis’ no myth - it’s the truth.</a:t>
            </a:r>
          </a:p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 Let's proclaim it, celebrate it, and live according to it.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Disciples of Jesus Christ</a:t>
            </a:r>
          </a:p>
        </p:txBody>
      </p:sp>
    </p:spTree>
    <p:extLst>
      <p:ext uri="{BB962C8B-B14F-4D97-AF65-F5344CB8AC3E}">
        <p14:creationId xmlns:p14="http://schemas.microsoft.com/office/powerpoint/2010/main" val="1222660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0163"/>
            <a:ext cx="9144000" cy="1279526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 dirty="0" err="1">
                <a:solidFill>
                  <a:srgbClr val="A0D0FF"/>
                </a:solidFill>
                <a:latin typeface="Arial Narrow" panose="020B0606020202030204" pitchFamily="34" charset="0"/>
              </a:rPr>
              <a:t>Tis’</a:t>
            </a:r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 No Myth</a:t>
            </a:r>
            <a: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 dirty="0">
                <a:solidFill>
                  <a:srgbClr val="FFFF99"/>
                </a:solidFill>
                <a:latin typeface="Arial Narrow" panose="020B0606020202030204" pitchFamily="34" charset="0"/>
              </a:rPr>
              <a:t>Selected Scriptures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  <a:ln/>
        </p:spPr>
        <p:txBody>
          <a:bodyPr/>
          <a:lstStyle/>
          <a:p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What makes Grace Bible Church different?   </a:t>
            </a:r>
          </a:p>
          <a:p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We believe the Bible to be God’s word &amp; true, not a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myth</a:t>
            </a:r>
          </a:p>
          <a:p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We live by its teachings – 2 Peter 1:2-4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Those denying the miracles of the Bible also deny its promises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0163"/>
            <a:ext cx="9144000" cy="1279526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Tis’ No Myth</a:t>
            </a:r>
            <a: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>
                <a:solidFill>
                  <a:srgbClr val="FFFF99"/>
                </a:solidFill>
                <a:latin typeface="Arial Narrow" panose="020B0606020202030204" pitchFamily="34" charset="0"/>
              </a:rPr>
              <a:t>Selected Scriptures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  <a:ln/>
        </p:spPr>
        <p:txBody>
          <a:bodyPr/>
          <a:lstStyle/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Christmas season mythologies endanger the true story of Christmas as recorded in the Scriptures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Christmas Myths and Traditions </a:t>
            </a:r>
            <a:endParaRPr lang="en-US" altLang="en-US" sz="40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noFill/>
          <a:ln/>
        </p:spPr>
        <p:txBody>
          <a:bodyPr/>
          <a:lstStyle/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There are many fine and wonderful Christmas traditions that would be good to adopt.</a:t>
            </a:r>
          </a:p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Even traditions originating in pagan practices can / have been changed to symbolize the truth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Christmas Myths and Traditions </a:t>
            </a:r>
            <a:endParaRPr lang="en-US" altLang="en-US" sz="40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0"/>
            <a:ext cx="6324600" cy="6096000"/>
          </a:xfrm>
          <a:noFill/>
          <a:ln/>
        </p:spPr>
        <p:txBody>
          <a:bodyPr/>
          <a:lstStyle/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The Christmas tree – </a:t>
            </a:r>
          </a:p>
          <a:p>
            <a:pPr marL="800100" lvl="1" indent="-509588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Evergreen = eternal life. </a:t>
            </a:r>
          </a:p>
          <a:p>
            <a:pPr marL="800100" lvl="1" indent="-509588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Decorations vary.</a:t>
            </a:r>
          </a:p>
          <a:p>
            <a:pPr marL="1192213" lvl="2"/>
            <a:r>
              <a:rPr lang="en-US" altLang="en-US" sz="4000" b="1">
                <a:solidFill>
                  <a:srgbClr val="FFFFFF"/>
                </a:solidFill>
                <a:latin typeface="Arial Narrow" panose="020B0606020202030204" pitchFamily="34" charset="0"/>
              </a:rPr>
              <a:t>Popcorn</a:t>
            </a:r>
          </a:p>
          <a:p>
            <a:pPr marL="1192213" lvl="2"/>
            <a:r>
              <a:rPr lang="en-US" altLang="en-US" sz="4000" b="1">
                <a:solidFill>
                  <a:srgbClr val="FFFFFF"/>
                </a:solidFill>
                <a:latin typeface="Arial Narrow" panose="020B0606020202030204" pitchFamily="34" charset="0"/>
              </a:rPr>
              <a:t>Candy / cookies</a:t>
            </a:r>
          </a:p>
          <a:p>
            <a:pPr marL="1192213" lvl="2"/>
            <a:r>
              <a:rPr lang="en-US" altLang="en-US" sz="4000" b="1">
                <a:solidFill>
                  <a:srgbClr val="FFFFFF"/>
                </a:solidFill>
                <a:latin typeface="Arial Narrow" panose="020B0606020202030204" pitchFamily="34" charset="0"/>
              </a:rPr>
              <a:t>Lights</a:t>
            </a:r>
          </a:p>
          <a:p>
            <a:pPr marL="800100" lvl="1" indent="-509588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Jesus died on a tree giving us hope</a:t>
            </a:r>
          </a:p>
        </p:txBody>
      </p:sp>
      <p:pic>
        <p:nvPicPr>
          <p:cNvPr id="76804" name="Picture 4" descr="HOLX27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990600"/>
            <a:ext cx="3133725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Christmas Myths and Traditions </a:t>
            </a:r>
            <a:endParaRPr lang="en-US" altLang="en-US" sz="40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0"/>
            <a:ext cx="7239000" cy="6096000"/>
          </a:xfrm>
          <a:noFill/>
          <a:ln/>
        </p:spPr>
        <p:txBody>
          <a:bodyPr/>
          <a:lstStyle/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Mistletoe – </a:t>
            </a:r>
          </a:p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 A Roman &amp; Scandinavian symbol of peace - Enemies dropped their weapons and kissed in peace under it.  </a:t>
            </a: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762000"/>
            <a:ext cx="20383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Christmas Myths and Traditions </a:t>
            </a:r>
            <a:endParaRPr lang="en-US" altLang="en-US" sz="40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0"/>
            <a:ext cx="6248400" cy="6096000"/>
          </a:xfrm>
          <a:noFill/>
          <a:ln/>
        </p:spPr>
        <p:txBody>
          <a:bodyPr/>
          <a:lstStyle/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Holly – an evergreen</a:t>
            </a:r>
          </a:p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 The  thorns symbolized Jesus’ crown of thorns;</a:t>
            </a:r>
          </a:p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 The red berries His blood. </a:t>
            </a:r>
          </a:p>
          <a:p>
            <a:endParaRPr lang="en-US" altLang="en-US" sz="4400" b="1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82948" name="Picture 4" descr="HOLX26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85800"/>
            <a:ext cx="2971800" cy="463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9" name="Picture 5" descr="HOLX17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22002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0" name="Picture 6" descr="HOLX17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343400"/>
            <a:ext cx="2514600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Christmas Myths and Traditions </a:t>
            </a:r>
            <a:endParaRPr lang="en-US" altLang="en-US" sz="40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noFill/>
          <a:ln/>
        </p:spPr>
        <p:txBody>
          <a:bodyPr/>
          <a:lstStyle/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Romans 14:23 - if you do not have faith to participate, it is sin to you and you must refrain</a:t>
            </a:r>
          </a:p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God redeems even symbols to make them reflective of Himself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uiExpand="1" build="p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 1</Template>
  <TotalTime>1545</TotalTime>
  <Words>911</Words>
  <Application>Microsoft Office PowerPoint</Application>
  <PresentationFormat>On-screen Show (4:3)</PresentationFormat>
  <Paragraphs>121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Wingdings</vt:lpstr>
      <vt:lpstr>Manuscript</vt:lpstr>
      <vt:lpstr>Times New Roman</vt:lpstr>
      <vt:lpstr>Arial Narrow</vt:lpstr>
      <vt:lpstr>Custom Design</vt:lpstr>
      <vt:lpstr>1_Custom Design</vt:lpstr>
      <vt:lpstr>3_Default Design</vt:lpstr>
      <vt:lpstr>Grace Bible Church  Glorifying God  by Making Disciples of Jesus Christ</vt:lpstr>
      <vt:lpstr>A reminder to consider others Please:</vt:lpstr>
      <vt:lpstr>Tis’ No Myth Selected Scriptures</vt:lpstr>
      <vt:lpstr>Tis’ No Myth Selected Scriptures</vt:lpstr>
      <vt:lpstr>Christmas Myths and Traditions </vt:lpstr>
      <vt:lpstr>Christmas Myths and Traditions </vt:lpstr>
      <vt:lpstr>Christmas Myths and Traditions </vt:lpstr>
      <vt:lpstr>Christmas Myths and Traditions </vt:lpstr>
      <vt:lpstr>Christmas Myths and Traditions </vt:lpstr>
      <vt:lpstr>Christmas Myths and Traditions </vt:lpstr>
      <vt:lpstr>Christmas Myths and Traditions </vt:lpstr>
      <vt:lpstr>Concerns about Christmas  Traditions and Myths</vt:lpstr>
      <vt:lpstr>Concerns about Christmas  Traditions and Myths</vt:lpstr>
      <vt:lpstr>Concerns about Christmas  Traditions and Myths</vt:lpstr>
      <vt:lpstr>Concerns about Christmas  Traditions and Myths</vt:lpstr>
      <vt:lpstr>Concerns about Christmas  Traditions and Myths</vt:lpstr>
      <vt:lpstr>The Scene at the Manger Luke 2</vt:lpstr>
      <vt:lpstr>The Scene at the Manger Luke 2</vt:lpstr>
      <vt:lpstr>The Scene at the Manger Luke 2</vt:lpstr>
      <vt:lpstr>The Scene at the Manger Luke 2</vt:lpstr>
      <vt:lpstr>The Events that Followed Matthew 2</vt:lpstr>
      <vt:lpstr>The Consequences of the Story</vt:lpstr>
      <vt:lpstr>The Consequences of the Story</vt:lpstr>
      <vt:lpstr>The Consequences of the Story</vt:lpstr>
      <vt:lpstr>Conclusions</vt:lpstr>
      <vt:lpstr>Grace Bible Church  Glorifying God  by Making Disciples of Jesus Christ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Grace Bible Church</dc:title>
  <dc:creator>Scott Harris</dc:creator>
  <cp:lastModifiedBy>Microsoft account</cp:lastModifiedBy>
  <cp:revision>48</cp:revision>
  <dcterms:modified xsi:type="dcterms:W3CDTF">2024-12-22T01:54:38Z</dcterms:modified>
</cp:coreProperties>
</file>