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26"/>
  </p:notesMasterIdLst>
  <p:sldIdLst>
    <p:sldId id="296" r:id="rId3"/>
    <p:sldId id="299" r:id="rId4"/>
    <p:sldId id="260" r:id="rId5"/>
    <p:sldId id="300" r:id="rId6"/>
    <p:sldId id="278" r:id="rId7"/>
    <p:sldId id="301" r:id="rId8"/>
    <p:sldId id="302" r:id="rId9"/>
    <p:sldId id="279" r:id="rId10"/>
    <p:sldId id="305" r:id="rId11"/>
    <p:sldId id="303" r:id="rId12"/>
    <p:sldId id="280" r:id="rId13"/>
    <p:sldId id="306" r:id="rId14"/>
    <p:sldId id="281" r:id="rId15"/>
    <p:sldId id="307" r:id="rId16"/>
    <p:sldId id="282" r:id="rId17"/>
    <p:sldId id="308" r:id="rId18"/>
    <p:sldId id="283" r:id="rId19"/>
    <p:sldId id="309" r:id="rId20"/>
    <p:sldId id="284" r:id="rId21"/>
    <p:sldId id="310" r:id="rId22"/>
    <p:sldId id="286" r:id="rId23"/>
    <p:sldId id="311" r:id="rId24"/>
    <p:sldId id="29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66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4" autoAdjust="0"/>
    <p:restoredTop sz="94660" autoAdjust="0"/>
  </p:normalViewPr>
  <p:slideViewPr>
    <p:cSldViewPr>
      <p:cViewPr varScale="1">
        <p:scale>
          <a:sx n="69" d="100"/>
          <a:sy n="69" d="100"/>
        </p:scale>
        <p:origin x="-50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CA7BA-2407-4FAB-A669-B964DAB2F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16C08-B1F6-476D-AC15-88C80C7087F5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26AB045-AAE0-4C59-98B5-CA85F5044A1C}" type="slidenum">
              <a:rPr lang="en-US" altLang="en-US" sz="1200"/>
              <a:pPr algn="r" eaLnBrk="0" hangingPunct="0"/>
              <a:t>10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4EA38-D9B5-4A6F-AB51-BFF2172C1BDD}" type="slidenum">
              <a:rPr lang="en-US" altLang="en-US" smtClean="0">
                <a:latin typeface="Arial" charset="0"/>
                <a:cs typeface="Arial" charset="0"/>
              </a:rPr>
              <a:pPr/>
              <a:t>11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75A0057-8772-4AA8-8C02-F770AA2A7678}" type="slidenum">
              <a:rPr lang="en-US" altLang="en-US" sz="1200"/>
              <a:pPr algn="r" eaLnBrk="0" hangingPunct="0"/>
              <a:t>12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33668-3077-4D3D-889C-1CE211BCA77B}" type="slidenum">
              <a:rPr lang="en-US" altLang="en-US" smtClean="0">
                <a:latin typeface="Arial" charset="0"/>
                <a:cs typeface="Arial" charset="0"/>
              </a:rPr>
              <a:pPr/>
              <a:t>13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CD483D5-520D-4BE3-9090-8F87C0F1A8BA}" type="slidenum">
              <a:rPr lang="en-US" altLang="en-US" sz="1200"/>
              <a:pPr algn="r" eaLnBrk="0" hangingPunct="0"/>
              <a:t>14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9D38E-E4F3-4F9B-8D49-F1875E965290}" type="slidenum">
              <a:rPr lang="en-US" altLang="en-US" smtClean="0">
                <a:latin typeface="Arial" charset="0"/>
                <a:cs typeface="Arial" charset="0"/>
              </a:rPr>
              <a:pPr/>
              <a:t>15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DD440EA-9B16-444E-9CEB-D055918B0984}" type="slidenum">
              <a:rPr lang="en-US" altLang="en-US" sz="1200"/>
              <a:pPr algn="r" eaLnBrk="0" hangingPunct="0"/>
              <a:t>16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2AAD0-E7DC-4BBE-8EA9-073FC0FF50C1}" type="slidenum">
              <a:rPr lang="en-US" altLang="en-US" smtClean="0">
                <a:latin typeface="Arial" charset="0"/>
                <a:cs typeface="Arial" charset="0"/>
              </a:rPr>
              <a:pPr/>
              <a:t>17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065C85D-63B6-49F0-AE2A-29938AE320E9}" type="slidenum">
              <a:rPr lang="en-US" altLang="en-US" sz="1200"/>
              <a:pPr algn="r" eaLnBrk="0" hangingPunct="0"/>
              <a:t>18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40E39-E597-401C-94A5-1A4CB1ADC6A1}" type="slidenum">
              <a:rPr lang="en-US" altLang="en-US" smtClean="0">
                <a:latin typeface="Arial" charset="0"/>
                <a:cs typeface="Arial" charset="0"/>
              </a:rPr>
              <a:pPr/>
              <a:t>19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81CF2-B3E9-463A-BF38-F9F55D1E07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A8A73C4-2336-4AD8-9726-13F4453F6F68}" type="slidenum">
              <a:rPr lang="en-US" altLang="en-US" sz="1200">
                <a:solidFill>
                  <a:srgbClr val="000000"/>
                </a:solidFill>
              </a:rPr>
              <a:pPr algn="r" eaLnBrk="0" hangingPunct="0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BF4D0A7-8EEE-454D-A7D4-749D79572ECB}" type="slidenum">
              <a:rPr lang="en-US" altLang="en-US" sz="1200"/>
              <a:pPr algn="r" eaLnBrk="0" hangingPunct="0"/>
              <a:t>20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5C51E-9C57-4158-B284-3CEFE06E5FB0}" type="slidenum">
              <a:rPr lang="en-US" altLang="en-US" smtClean="0">
                <a:latin typeface="Arial" charset="0"/>
                <a:cs typeface="Arial" charset="0"/>
              </a:rPr>
              <a:pPr/>
              <a:t>21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212F34B-FC25-4242-969D-DDFC1CB5A445}" type="slidenum">
              <a:rPr lang="en-US" altLang="en-US" sz="1200"/>
              <a:pPr algn="r" eaLnBrk="0" hangingPunct="0"/>
              <a:t>22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9CB7E-7F9F-4E20-B7C5-32837E18EAEA}" type="slidenum">
              <a:rPr lang="en-US" altLang="en-US" smtClean="0">
                <a:latin typeface="Arial" charset="0"/>
                <a:cs typeface="Arial" charset="0"/>
              </a:rPr>
              <a:pPr/>
              <a:t>23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8D6C8-7AAB-4514-BDFC-D96CFFE9ECBC}" type="slidenum">
              <a:rPr lang="en-US" altLang="en-US" smtClean="0">
                <a:latin typeface="Arial" charset="0"/>
                <a:cs typeface="Arial" charset="0"/>
              </a:rPr>
              <a:pPr/>
              <a:t>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D2FAB38-D291-432A-AE00-292E1F186296}" type="slidenum">
              <a:rPr lang="en-US" altLang="en-US" sz="1200"/>
              <a:pPr algn="r" eaLnBrk="0" hangingPunct="0"/>
              <a:t>4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2082D-F806-4677-8ADC-B82A2CEA47FD}" type="slidenum">
              <a:rPr lang="en-US" altLang="en-US" smtClean="0">
                <a:latin typeface="Arial" charset="0"/>
                <a:cs typeface="Arial" charset="0"/>
              </a:rPr>
              <a:pPr/>
              <a:t>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E189B46-4938-4453-9371-894DA9A4F451}" type="slidenum">
              <a:rPr lang="en-US" altLang="en-US" sz="1200"/>
              <a:pPr algn="r" eaLnBrk="0" hangingPunct="0"/>
              <a:t>6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4CDFD4C-1028-4C17-8074-68AC59009B46}" type="slidenum">
              <a:rPr lang="en-US" altLang="en-US" sz="1200"/>
              <a:pPr algn="r" eaLnBrk="0" hangingPunct="0"/>
              <a:t>7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F5539-91CC-41BD-A4F0-FF382C41BD12}" type="slidenum">
              <a:rPr lang="en-US" altLang="en-US" smtClean="0">
                <a:latin typeface="Arial" charset="0"/>
                <a:cs typeface="Arial" charset="0"/>
              </a:rPr>
              <a:pPr/>
              <a:t>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509A87B-C115-4452-86DC-9CF0990467B4}" type="slidenum">
              <a:rPr lang="en-US" altLang="en-US" sz="1200"/>
              <a:pPr algn="r" eaLnBrk="0" hangingPunct="0"/>
              <a:t>9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D81D-DCD3-461D-A4B9-8F29DEC87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DF63-D5DC-4C1C-A13A-6A24307A0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9C19-346C-4F6F-AB6B-122CB265A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D702-0587-4B79-BA81-34D07756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7148-DA8B-4F9E-AB32-C19A5510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D2D8-133A-4E66-A4A5-2CA291DFE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EC9F-3D23-4656-BD01-E915F4A7C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8475-D7ED-4569-B799-ED06D13C9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AC89-4358-477D-B9F1-CABA4DAFC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EB16-FDFB-4DE4-BDE6-F28FEA700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35D1-6219-46E4-B357-89247061E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A2B76F-A7D4-402F-8136-47F17C746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Letter to Thyatira: The Recipient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2:18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Each trade guild had its own patron god / goddess which had to be worshiped to be part of the guild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Church founded by either Lydia &amp; those with her or by evangelists from Ephesus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Author 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2:18b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 description matches Rev. 1:14-15 and emphasizes Jesus’ deity and omniscience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Commendation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2:19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Jesus knows their works of love, faith, service and perseverance all of which had increased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Only Thyatira is commended for their love &amp; service though their circumstances were also difficult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Condemnation 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2:20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Jezebel, a Sidonian, was queen to king Ahab of Israel. She made worship of Baal and Asherah dominate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Some woman, like Jezebel, was a false teacher and deceiver leading God’s slaves astray to pagan worship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 Thyatirans were condemned for tolerating her &amp; her teaching.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Condemnation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2:20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Their love was not balanced by orthodoxy and pursuit of holiness - See 1 Cor. 5 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Galatians 6:1-4 balances love with the pursuit of holiness and orthodoxy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Warning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2:21-23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God is patient and warns This woman is warned first that she is about to be placed into a bed of sickness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Her followers are warned they are subject to great tribulation - severe trouble &amp; suffering for their sins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Warning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2:21-23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Their immorality included sexual sin and religious infidelity toward God (see 2 Kings 9:22) 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Her spiritual progeny were warned of death by pestilence if they did not repent - and Jesus is omniscient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Encouragement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2:24-25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i="1" smtClean="0">
                <a:solidFill>
                  <a:srgbClr val="FFFFFF"/>
                </a:solidFill>
                <a:latin typeface="Arial Narrow" pitchFamily="34" charset="0"/>
              </a:rPr>
              <a:t>The deep things of Satan</a:t>
            </a: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 refers to a gnostic type heresy that excused sinful pagan practices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Similar ideas are found in 1 John 1:8,10 &amp; 1 Corinthians 8:10-12  - claims of being sinless though sinning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Encouragement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2:24-25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i="1" smtClean="0">
                <a:solidFill>
                  <a:srgbClr val="FFFFFF"/>
                </a:solidFill>
                <a:latin typeface="Arial Narrow" pitchFamily="34" charset="0"/>
              </a:rPr>
              <a:t>Hold fast</a:t>
            </a: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 - keep faithfully following Christ, do not yield to heresy, give in to peer pressure, fall to temptation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True love of God &amp; others demands we flee from sin, pursue holiness, and help others do the same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Reward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2:26-28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 overcomer - the true Christian - follows Christ’s example of good deeds 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 first promise is sharing in the Messiah’s victory &amp; receiving ruling authority over the nations (Ps 2:8-9)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altLang="en-US" b="1" smtClean="0"/>
              <a:t>Silence your cell phone &amp; all electronic devices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altLang="en-US" b="1" smtClean="0"/>
              <a:t>Refrain from eating &amp; drinking during worship service (except medical needs)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Reward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2:26-28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 second promise is being given the Morning Star - Christ? Full knowledge of God? Shining forth? 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All three occur at the end of the age when Messiah’s future kingdom begins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Call 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2:29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 letter is specifically to the Thyatirans, but the principles are to all churches &amp; all who hear &amp; will heed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Jesus knows you;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Increase in your good deeds;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Do not tolerate false teachers / deceivers;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Do not compromise with worldliness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Call 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2:29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Hold fast knowing Jesus will crush His enemies, set up His kingdom &amp; the true Christian will be a ruler in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Thyatira: The Church That Tolerated Sin 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2:18-29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Though each letter is to a specific church in place &amp; time, the principles apply to all church in all times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If you missed the introductory sermons, please go to www.GraceBibleNY.org to read or listen to them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Review - Ephesus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2:1-7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Commended for deeds, toil, perseverance and high doctrinal and moral integrity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Condemned for losing their first love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Corrected to Remember, Repent &amp; Redo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Promise to overcomers - access to the Tree of Life in the Paradise of God - see Revelation 22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Review - Smyrna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2:8-11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Commended for faithfulness and perseverance in the midst of severe persecution which would increase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Promise to overcomers - the crown of life, they could not be hurt by the second death (See Revelation 20)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Review - Pergamum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2:12-17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Commended for holding fast to Jesus’ name while dwelling in the city of Satan’s throne</a:t>
            </a:r>
          </a:p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Condemned for not removing those that held to the teachings of Balaam and the Nicolaitans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Review - Pergamum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2:12-17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Corrected to Repent with Promise to overcomers to be part of the marriage supper of the lamb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Letter to Thyatira: The Recipient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2:18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2971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FFFFFF"/>
                </a:solidFill>
                <a:latin typeface="Arial Narrow" pitchFamily="34" charset="0"/>
              </a:rPr>
              <a:t>Thyatira: ~40 miles SW of Pergamum. A rich agricultural valley between Hermus &amp; Caicus river valleys</a:t>
            </a:r>
          </a:p>
        </p:txBody>
      </p:sp>
      <p:pic>
        <p:nvPicPr>
          <p:cNvPr id="34820" name="Picture 4"/>
          <p:cNvPicPr preferRelativeResize="0">
            <a:picLocks noChangeAspect="1" noChangeArrowheads="1"/>
          </p:cNvPicPr>
          <p:nvPr/>
        </p:nvPicPr>
        <p:blipFill>
          <a:blip r:embed="rId3"/>
          <a:srcRect l="9598" t="8827" r="38048" b="34897"/>
          <a:stretch>
            <a:fillRect/>
          </a:stretch>
        </p:blipFill>
        <p:spPr bwMode="auto">
          <a:xfrm>
            <a:off x="2895600" y="1295400"/>
            <a:ext cx="6248400" cy="53133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943600" y="41148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348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itchFamily="34" charset="0"/>
              </a:rPr>
              <a:t>The Letter to Thyatira: The Recipient</a:t>
            </a:r>
            <a: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altLang="en-US" b="1" i="0" u="sng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altLang="en-US" sz="3600" b="1" smtClean="0">
                <a:solidFill>
                  <a:srgbClr val="FFFF99"/>
                </a:solidFill>
                <a:latin typeface="Arial Narrow" pitchFamily="34" charset="0"/>
              </a:rPr>
              <a:t>Revelation 2:18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A defensive outpost between Pergamenians &amp; Selucids often captured, destroyed and rebuilt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Rome gained control in 190 B.C. and peace brought great prosperity with many trade guilds operating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smtClean="0">
                <a:solidFill>
                  <a:srgbClr val="FFFFFF"/>
                </a:solidFill>
                <a:latin typeface="Arial Narrow" pitchFamily="34" charset="0"/>
              </a:rPr>
              <a:t>There was at least a small Jewish presence, but it was not influential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809</TotalTime>
  <Words>804</Words>
  <Application>Microsoft Office PowerPoint</Application>
  <PresentationFormat>On-screen Show (4:3)</PresentationFormat>
  <Paragraphs>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Wingdings</vt:lpstr>
      <vt:lpstr>Times New Roman</vt:lpstr>
      <vt:lpstr>Arial Narrow</vt:lpstr>
      <vt:lpstr>Custom Design</vt:lpstr>
      <vt:lpstr>3_Default Design</vt:lpstr>
      <vt:lpstr>Grace Bible Church  Glorifying God  by Making Disciples of Jesus Christ</vt:lpstr>
      <vt:lpstr>A reminder to consider others Please:</vt:lpstr>
      <vt:lpstr>Thyatira: The Church That Tolerated Sin  Revelation 2:18-29</vt:lpstr>
      <vt:lpstr>Review - Ephesus Revelation 2:1-7</vt:lpstr>
      <vt:lpstr>Review - Smyrna Revelation 2:8-11</vt:lpstr>
      <vt:lpstr>Review - Pergamum Revelation 2:12-17</vt:lpstr>
      <vt:lpstr>Review - Pergamum Revelation 2:12-17</vt:lpstr>
      <vt:lpstr>The Letter to Thyatira: The Recipient Revelation 2:18</vt:lpstr>
      <vt:lpstr>The Letter to Thyatira: The Recipient Revelation 2:18</vt:lpstr>
      <vt:lpstr>The Letter to Thyatira: The Recipient Revelation 2:18</vt:lpstr>
      <vt:lpstr>The Author  Revelation 2:18b</vt:lpstr>
      <vt:lpstr>The Commendation Revelation 2:19</vt:lpstr>
      <vt:lpstr>The Condemnation  Revelation 2:20</vt:lpstr>
      <vt:lpstr>The Condemnation Revelation 2:20</vt:lpstr>
      <vt:lpstr>The Warning Revelation 2:21-23</vt:lpstr>
      <vt:lpstr>The Warning Revelation 2:21-23</vt:lpstr>
      <vt:lpstr>The Encouragement Revelation 2:24-25</vt:lpstr>
      <vt:lpstr>The Encouragement Revelation 2:24-25</vt:lpstr>
      <vt:lpstr>The Reward Revelation 2:26-28</vt:lpstr>
      <vt:lpstr>The Reward Revelation 2:26-28</vt:lpstr>
      <vt:lpstr>The Call  Revelation 2:29</vt:lpstr>
      <vt:lpstr>The Call  Revelation 2:29</vt:lpstr>
      <vt:lpstr>Grace Bible Church  Glorifying God  by Making Disciples of Jesus Christ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</cp:lastModifiedBy>
  <cp:revision>51</cp:revision>
  <dcterms:modified xsi:type="dcterms:W3CDTF">2025-03-12T19:58:10Z</dcterms:modified>
</cp:coreProperties>
</file>