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9"/>
  </p:notesMasterIdLst>
  <p:sldIdLst>
    <p:sldId id="296" r:id="rId3"/>
    <p:sldId id="299" r:id="rId4"/>
    <p:sldId id="260" r:id="rId5"/>
    <p:sldId id="300" r:id="rId6"/>
    <p:sldId id="321" r:id="rId7"/>
    <p:sldId id="322" r:id="rId8"/>
    <p:sldId id="278" r:id="rId9"/>
    <p:sldId id="301" r:id="rId10"/>
    <p:sldId id="279" r:id="rId11"/>
    <p:sldId id="302" r:id="rId12"/>
    <p:sldId id="304" r:id="rId13"/>
    <p:sldId id="305" r:id="rId14"/>
    <p:sldId id="306" r:id="rId15"/>
    <p:sldId id="280" r:id="rId16"/>
    <p:sldId id="307" r:id="rId17"/>
    <p:sldId id="308" r:id="rId18"/>
    <p:sldId id="323" r:id="rId19"/>
    <p:sldId id="281" r:id="rId20"/>
    <p:sldId id="309" r:id="rId21"/>
    <p:sldId id="310" r:id="rId22"/>
    <p:sldId id="311" r:id="rId23"/>
    <p:sldId id="282" r:id="rId24"/>
    <p:sldId id="312" r:id="rId25"/>
    <p:sldId id="313" r:id="rId26"/>
    <p:sldId id="283" r:id="rId27"/>
    <p:sldId id="314" r:id="rId28"/>
    <p:sldId id="315" r:id="rId29"/>
    <p:sldId id="284" r:id="rId30"/>
    <p:sldId id="317" r:id="rId31"/>
    <p:sldId id="318" r:id="rId32"/>
    <p:sldId id="286" r:id="rId33"/>
    <p:sldId id="287" r:id="rId34"/>
    <p:sldId id="319" r:id="rId35"/>
    <p:sldId id="320" r:id="rId36"/>
    <p:sldId id="324" r:id="rId37"/>
    <p:sldId id="29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4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30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168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183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427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320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1049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1846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2621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183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5660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4346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2719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318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2861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3676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939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9942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86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5041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3040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1529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233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31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148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1235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City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Laodicea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8763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Defensible location except for need to import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						 water via							 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aqueduct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-							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arrived			 				 tepid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2812" t="4412" r="17169" b="-4412"/>
          <a:stretch/>
        </p:blipFill>
        <p:spPr>
          <a:xfrm>
            <a:off x="2495958" y="1354216"/>
            <a:ext cx="6267796" cy="5496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447800"/>
            <a:ext cx="5945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Laodicean</a:t>
            </a:r>
            <a:r>
              <a:rPr lang="en-US" sz="3200" dirty="0" smtClean="0"/>
              <a:t> pipe piece with bath-</a:t>
            </a:r>
          </a:p>
          <a:p>
            <a:r>
              <a:rPr lang="en-US" sz="3200" dirty="0" smtClean="0"/>
              <a:t>house in background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59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City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Laodicea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Founded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before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253 B.C. by Antiochus II &amp; named after his wife.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mix of 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populations,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cultures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and religions</a:t>
            </a:r>
          </a:p>
        </p:txBody>
      </p:sp>
    </p:spTree>
    <p:extLst>
      <p:ext uri="{BB962C8B-B14F-4D97-AF65-F5344CB8AC3E}">
        <p14:creationId xmlns:p14="http://schemas.microsoft.com/office/powerpoint/2010/main" val="3116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City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Laodicea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Judicial seat of district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Very wealthy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commercial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financial and manufacturing center: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Major exports: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Soft, glossy black wool &amp; clothing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Medicines  - especially eye salve</a:t>
            </a:r>
          </a:p>
        </p:txBody>
      </p:sp>
    </p:spTree>
    <p:extLst>
      <p:ext uri="{BB962C8B-B14F-4D97-AF65-F5344CB8AC3E}">
        <p14:creationId xmlns:p14="http://schemas.microsoft.com/office/powerpoint/2010/main" val="16605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City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Laodicea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Probably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founded by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Epaphras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		c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53-57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Paul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was aware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wrote to them, but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he had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not been there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Safe to assume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that problems addressed in Ephesians &amp; Colossians were also issues in Laodicea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Author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3:14b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Amen - used as a title / personal name for Jesus.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87388" lvl="1" indent="-515938"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Amen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fixed, true, unchangeable implies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certainty, verity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faithful &amp; true Witness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–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 – The Faithful &amp; True Witness 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3:14b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u="sng" dirty="0">
                <a:solidFill>
                  <a:srgbClr val="FFFFFF"/>
                </a:solidFill>
                <a:latin typeface="Arial Narrow" panose="020B0606020202030204" pitchFamily="34" charset="0"/>
              </a:rPr>
              <a:t>Legal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Jesus has legal standing in all things for all created through &amp; for Him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Historical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Being eternal &amp; omniscient He is true witness for all things before, throughout and after time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Ethical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Jesus’ witness is always full &amp; true without any deception </a:t>
            </a:r>
          </a:p>
        </p:txBody>
      </p:sp>
    </p:spTree>
    <p:extLst>
      <p:ext uri="{BB962C8B-B14F-4D97-AF65-F5344CB8AC3E}">
        <p14:creationId xmlns:p14="http://schemas.microsoft.com/office/powerpoint/2010/main" val="34812877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Author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3:14b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i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Beginning of the creation of 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not a created being but the “originator” of all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creation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living one (Rev. 1:8) who is the “I Am” being one with the Father (John 8:58; 10:30), the Alpha &amp; Omega, First &amp; Last, Beginning &amp; End (Rev. 22:13), the source of creation not a result of it. </a:t>
            </a:r>
          </a:p>
        </p:txBody>
      </p:sp>
    </p:spTree>
    <p:extLst>
      <p:ext uri="{BB962C8B-B14F-4D97-AF65-F5344CB8AC3E}">
        <p14:creationId xmlns:p14="http://schemas.microsoft.com/office/powerpoint/2010/main" val="20037458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Author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3:14b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titles &amp; descriptions parallel corrections to false doctrine warned about in Ephesians &amp; Colossians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Assessment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Jesus’ Knowledge: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87388" lvl="1" indent="-460375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has full knowledge of their past and present for He is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omniscient</a:t>
            </a:r>
          </a:p>
          <a:p>
            <a:pPr marL="687388" lvl="1" indent="-460375"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knows all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deeds they did - and what they did not do.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Assessment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Jesus’ assessment: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were neither cold nor hot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Colossae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had cold water.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Heiroplis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had springs of hot water.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Laodicea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had tepid, lukewarm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water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Assessment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’ wish is that they were either cold or hot for the extremes were better than being lukewarm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Hot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refers to being fervent in spirit like Apollos (Acts 18:25-26) or Christians are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supposed to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be (Romans 12:11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86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Assessment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Cold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the opposite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- Rejecting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gospel and not wanting to hear any more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lukewarm is a very serious condition for there is greater hope for the cold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Actions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3:16-17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warns the visceral reaction to what is lukewarm is to vomit it out - which was about to happen to them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hope given for that had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not yet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happened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due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God’s longsuffering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nature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Actions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3:16-17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Their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great wealth blinded them to their need - they were the opposite of the church in Smyrna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Wretched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deplorably bad state -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Romans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7:24.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Miserable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a condition to be pitied -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		1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Cor.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15:9</a:t>
            </a:r>
          </a:p>
        </p:txBody>
      </p:sp>
    </p:spTree>
    <p:extLst>
      <p:ext uri="{BB962C8B-B14F-4D97-AF65-F5344CB8AC3E}">
        <p14:creationId xmlns:p14="http://schemas.microsoft.com/office/powerpoint/2010/main" val="27931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Actions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3:16-17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Poor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destitute as in James 2:2 wearing ragged clothes.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Blind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without the ability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see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Naked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No clothes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lukewarm are professing Christians whose hearts are not set on Christ to believe or walk with Him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Advice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advises them to buy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what cannot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be purchased with material wealth - see Isaiah 55:1-3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Fire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purifies gold. Faith, which is more precious, is the gold here (1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Peter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1:7) &amp; is refined by trial (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James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1:3-4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True faith would solve being spiritually wretched, miserable &amp; poor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Advice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White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garments relates to purity &amp; in Revelation is righteousness imputed to the Saints who live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accordingly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To actually believe and walk in faith with Jesus solves their problem of being spiritually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naked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Advice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eye salve here is the Holy Spirit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   (1 John 2:20) removing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spiritual blindness enabling belief in the gospel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(2 Corinthians 4:1-6)</a:t>
            </a:r>
          </a:p>
        </p:txBody>
      </p:sp>
    </p:spTree>
    <p:extLst>
      <p:ext uri="{BB962C8B-B14F-4D97-AF65-F5344CB8AC3E}">
        <p14:creationId xmlns:p14="http://schemas.microsoft.com/office/powerpoint/2010/main" val="10870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Command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 abrupt change from the previous warning revealing God’s longsuffering love even to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lukewarm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TekniaGreek" panose="02000503060000020004" pitchFamily="2" charset="0"/>
              </a:rPr>
              <a:t>qilevw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phileo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the love of personal affection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Out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love God reproves (correcting by words) &amp; disciplines (correct by action - chasten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Command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3:19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Holy Spirit convicts (reproves) the world (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16:8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 &amp; those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opposition / sin are chastened (2 Tim 2:25)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were to be zealous (become hot) to repent (change belief resulting in living a life of faith in Christ)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Laodicea: The Lukewarm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Church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3:14-22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Each of the 7 letters is worth the time to examine, consider &amp; apply by every Christian &amp; church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Plea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3:20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 beautiful illustration of Jesus standing, knocking &amp; calling for the door to be opened - but He is outside!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promise to dine is one of close, personal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fellowship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promises are both immediate and eschatological</a:t>
            </a:r>
          </a:p>
        </p:txBody>
      </p:sp>
    </p:spTree>
    <p:extLst>
      <p:ext uri="{BB962C8B-B14F-4D97-AF65-F5344CB8AC3E}">
        <p14:creationId xmlns:p14="http://schemas.microsoft.com/office/powerpoint/2010/main" val="100585956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Overcomer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3:21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overcomer, the true Christian, will rule with Christ in His millennial kingdom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281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Call to All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3:22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8936"/>
            <a:ext cx="9144000" cy="5509064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principles in the letter apply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and churches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throughout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time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Every letter continues to be relevant to every Christian or church of similar character or situations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encouraged by the commendations, take to heart the condemnations &amp; warnings, hope in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promises</a:t>
            </a:r>
          </a:p>
        </p:txBody>
      </p:sp>
    </p:spTree>
    <p:extLst>
      <p:ext uri="{BB962C8B-B14F-4D97-AF65-F5344CB8AC3E}">
        <p14:creationId xmlns:p14="http://schemas.microsoft.com/office/powerpoint/2010/main" val="28850038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Overcomers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rejoice 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Jesus’ promises 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Marriage supper of the Lamb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Reign with Christ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Name in book of life / no 2</a:t>
            </a:r>
            <a:r>
              <a:rPr lang="en-US" altLang="en-US" sz="4400" b="1" baseline="300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nd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death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In New Jerusalem, 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Fellowship with God &amp; worship Him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Eat of tree of life in garden of God</a:t>
            </a:r>
          </a:p>
          <a:p>
            <a:pPr lvl="1" eaLnBrk="1" hangingPunct="1"/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You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can become an overcomer by turning from your sin &amp; self to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believe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&amp; trust the Savior, Jesus Christ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2:1 – 3:13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u="sng" dirty="0">
                <a:solidFill>
                  <a:srgbClr val="FFFFFF"/>
                </a:solidFill>
                <a:latin typeface="Arial Narrow" panose="020B0606020202030204" pitchFamily="34" charset="0"/>
              </a:rPr>
              <a:t>Ephesus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Commended for deeds, doctrine &amp; moral judgment, but left first love: Remember, Repent, Redo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Smyrna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Severely oppressed by Pagan society so impoverished, but rich in things of God: Remain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faithful</a:t>
            </a:r>
          </a:p>
        </p:txBody>
      </p:sp>
    </p:spTree>
    <p:extLst>
      <p:ext uri="{BB962C8B-B14F-4D97-AF65-F5344CB8AC3E}">
        <p14:creationId xmlns:p14="http://schemas.microsoft.com/office/powerpoint/2010/main" val="299524983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2:1 – 3:13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Pergamum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Severely oppressed including martyrdom, but tolerated false doctrine: Repent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Thyatira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Increased love, faith, service &amp; perseverance, but tolerated false teacher &amp; doctrine: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Repent</a:t>
            </a:r>
          </a:p>
        </p:txBody>
      </p:sp>
    </p:spTree>
    <p:extLst>
      <p:ext uri="{BB962C8B-B14F-4D97-AF65-F5344CB8AC3E}">
        <p14:creationId xmlns:p14="http://schemas.microsoft.com/office/powerpoint/2010/main" val="17105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2:1 – 3:13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Sardis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Spiritually dead: The few cells alive to strengthen, be alert, remember, keep, repent </a:t>
            </a:r>
          </a:p>
          <a:p>
            <a:pPr eaLnBrk="1" hangingPunct="1"/>
            <a:r>
              <a:rPr lang="en-US" altLang="en-US" sz="4400" b="1" u="sng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Philadelphia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Commended without any correction. Promises of provision and protection.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Letter to the Church at Laodicea 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3:14-22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Recipient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3:14a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angel - a human messenger - to the church in Laodicea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195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City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Laodicea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32766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Located in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Lycus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valley ~100 east of Ephesus, ~40 miles southeast of Philadelphia, on major trade route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2775"/>
          <a:stretch/>
        </p:blipFill>
        <p:spPr>
          <a:xfrm>
            <a:off x="3276599" y="1000819"/>
            <a:ext cx="5716397" cy="5704781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847</TotalTime>
  <Words>1201</Words>
  <Application>Microsoft Office PowerPoint</Application>
  <PresentationFormat>On-screen Show (4:3)</PresentationFormat>
  <Paragraphs>156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TekniaGreek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Laodicea: The Lukewarm Church Revelation 3:14-22</vt:lpstr>
      <vt:lpstr>Review  Revelation 2:1 – 3:13</vt:lpstr>
      <vt:lpstr>Review  Revelation 2:1 – 3:13</vt:lpstr>
      <vt:lpstr>Review  Revelation 2:1 – 3:13</vt:lpstr>
      <vt:lpstr>The Letter to the Church at Laodicea  Revelation 3:14-22</vt:lpstr>
      <vt:lpstr>The Recipient Revelation 3:14a</vt:lpstr>
      <vt:lpstr>The City of Laodicea</vt:lpstr>
      <vt:lpstr>The City of Laodicea</vt:lpstr>
      <vt:lpstr>The City of Laodicea</vt:lpstr>
      <vt:lpstr>The City of Laodicea</vt:lpstr>
      <vt:lpstr>The City of Laodicea</vt:lpstr>
      <vt:lpstr>The Author  Revelation 3:14b</vt:lpstr>
      <vt:lpstr>The Author – The Faithful &amp; True Witness   Revelation 3:14b</vt:lpstr>
      <vt:lpstr>The Author  Revelation 3:14b</vt:lpstr>
      <vt:lpstr>The Author  Revelation 3:14b</vt:lpstr>
      <vt:lpstr>The Assessment &amp; Promises Revelation 3:15</vt:lpstr>
      <vt:lpstr>The Assessment &amp; Promises Revelation 3:15</vt:lpstr>
      <vt:lpstr>The Assessment &amp; Promises Revelation 3:15</vt:lpstr>
      <vt:lpstr>The Assessment &amp; Promises Revelation 3:15</vt:lpstr>
      <vt:lpstr>The Actions Promised Revelation 3:16-17</vt:lpstr>
      <vt:lpstr>The Actions Promised Revelation 3:16-17</vt:lpstr>
      <vt:lpstr>The Actions Promised Revelation 3:16-17</vt:lpstr>
      <vt:lpstr>The Advice  Revelation 3:18</vt:lpstr>
      <vt:lpstr>The Advice  Revelation 3:18</vt:lpstr>
      <vt:lpstr>The Advice  Revelation 3:18</vt:lpstr>
      <vt:lpstr>The Command Revelation 3:19</vt:lpstr>
      <vt:lpstr>The Command Revelation 3:19</vt:lpstr>
      <vt:lpstr>The Plea &amp; Promise Revelation 3:20</vt:lpstr>
      <vt:lpstr>The Overcomer  Revelation 3:21</vt:lpstr>
      <vt:lpstr>The Call to All Revelation 3:22</vt:lpstr>
      <vt:lpstr>Conclusions</vt:lpstr>
      <vt:lpstr>Conclusions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59</cp:revision>
  <dcterms:modified xsi:type="dcterms:W3CDTF">2025-04-05T23:37:52Z</dcterms:modified>
</cp:coreProperties>
</file>